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5"/>
  </p:notesMasterIdLst>
  <p:sldIdLst>
    <p:sldId id="256" r:id="rId2"/>
    <p:sldId id="329" r:id="rId3"/>
    <p:sldId id="352" r:id="rId4"/>
    <p:sldId id="257" r:id="rId5"/>
    <p:sldId id="327" r:id="rId6"/>
    <p:sldId id="328" r:id="rId7"/>
    <p:sldId id="258" r:id="rId8"/>
    <p:sldId id="259" r:id="rId9"/>
    <p:sldId id="260" r:id="rId10"/>
    <p:sldId id="330" r:id="rId11"/>
    <p:sldId id="261" r:id="rId12"/>
    <p:sldId id="320" r:id="rId13"/>
    <p:sldId id="321" r:id="rId14"/>
    <p:sldId id="345" r:id="rId15"/>
    <p:sldId id="346" r:id="rId16"/>
    <p:sldId id="331" r:id="rId17"/>
    <p:sldId id="332" r:id="rId18"/>
    <p:sldId id="333" r:id="rId19"/>
    <p:sldId id="334" r:id="rId20"/>
    <p:sldId id="335" r:id="rId21"/>
    <p:sldId id="263" r:id="rId22"/>
    <p:sldId id="344" r:id="rId23"/>
    <p:sldId id="336" r:id="rId24"/>
    <p:sldId id="337" r:id="rId25"/>
    <p:sldId id="338" r:id="rId26"/>
    <p:sldId id="264" r:id="rId27"/>
    <p:sldId id="265" r:id="rId28"/>
    <p:sldId id="266" r:id="rId29"/>
    <p:sldId id="267" r:id="rId30"/>
    <p:sldId id="353" r:id="rId31"/>
    <p:sldId id="354" r:id="rId32"/>
    <p:sldId id="355" r:id="rId33"/>
    <p:sldId id="356" r:id="rId34"/>
    <p:sldId id="272" r:id="rId35"/>
    <p:sldId id="343" r:id="rId36"/>
    <p:sldId id="273" r:id="rId37"/>
    <p:sldId id="339" r:id="rId38"/>
    <p:sldId id="274" r:id="rId39"/>
    <p:sldId id="340" r:id="rId40"/>
    <p:sldId id="275" r:id="rId41"/>
    <p:sldId id="276" r:id="rId42"/>
    <p:sldId id="277" r:id="rId43"/>
    <p:sldId id="322" r:id="rId44"/>
    <p:sldId id="278" r:id="rId45"/>
    <p:sldId id="324" r:id="rId46"/>
    <p:sldId id="342" r:id="rId47"/>
    <p:sldId id="279" r:id="rId48"/>
    <p:sldId id="280" r:id="rId49"/>
    <p:sldId id="281" r:id="rId50"/>
    <p:sldId id="341" r:id="rId51"/>
    <p:sldId id="282" r:id="rId52"/>
    <p:sldId id="283" r:id="rId53"/>
    <p:sldId id="358" r:id="rId54"/>
    <p:sldId id="359" r:id="rId55"/>
    <p:sldId id="360" r:id="rId56"/>
    <p:sldId id="362" r:id="rId57"/>
    <p:sldId id="363" r:id="rId58"/>
    <p:sldId id="364" r:id="rId59"/>
    <p:sldId id="365" r:id="rId60"/>
    <p:sldId id="347" r:id="rId61"/>
    <p:sldId id="348" r:id="rId62"/>
    <p:sldId id="366" r:id="rId63"/>
    <p:sldId id="367" r:id="rId64"/>
    <p:sldId id="368" r:id="rId65"/>
    <p:sldId id="369" r:id="rId66"/>
    <p:sldId id="370" r:id="rId67"/>
    <p:sldId id="350" r:id="rId68"/>
    <p:sldId id="284" r:id="rId69"/>
    <p:sldId id="325" r:id="rId70"/>
    <p:sldId id="305" r:id="rId71"/>
    <p:sldId id="306" r:id="rId72"/>
    <p:sldId id="307" r:id="rId73"/>
    <p:sldId id="308" r:id="rId74"/>
    <p:sldId id="309" r:id="rId75"/>
    <p:sldId id="310" r:id="rId76"/>
    <p:sldId id="311" r:id="rId77"/>
    <p:sldId id="313" r:id="rId78"/>
    <p:sldId id="314" r:id="rId79"/>
    <p:sldId id="315" r:id="rId80"/>
    <p:sldId id="316" r:id="rId81"/>
    <p:sldId id="323" r:id="rId82"/>
    <p:sldId id="319" r:id="rId83"/>
    <p:sldId id="326" r:id="rId8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4041" autoAdjust="0"/>
    <p:restoredTop sz="94660"/>
  </p:normalViewPr>
  <p:slideViewPr>
    <p:cSldViewPr snapToGrid="0">
      <p:cViewPr varScale="1">
        <p:scale>
          <a:sx n="70" d="100"/>
          <a:sy n="70" d="100"/>
        </p:scale>
        <p:origin x="-1152"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zh-CN" altLang="en-US"/>
          </a:p>
        </p:txBody>
      </p:sp>
      <p:sp>
        <p:nvSpPr>
          <p:cNvPr id="7065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066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0ACA681-5284-4B8B-AA5E-FCD3077B8DF8}" type="slidenum">
              <a:rPr lang="zh-CN" altLang="en-US"/>
              <a:pPr>
                <a:defRPr/>
              </a:pPr>
              <a:t>‹#›</a:t>
            </a:fld>
            <a:endParaRPr lang="en-US" altLang="zh-CN"/>
          </a:p>
        </p:txBody>
      </p:sp>
    </p:spTree>
    <p:extLst>
      <p:ext uri="{BB962C8B-B14F-4D97-AF65-F5344CB8AC3E}">
        <p14:creationId xmlns:p14="http://schemas.microsoft.com/office/powerpoint/2010/main" xmlns="" val="5564459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C3D6A50-B537-48DA-A8A4-AF30D54B014E}" type="datetime1">
              <a:rPr lang="zh-CN" altLang="en-US"/>
              <a:pPr>
                <a:defRPr/>
              </a:pPr>
              <a:t>2019/10/24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ED1E3FD-4162-4F99-8D1C-4C01565F9CE4}" type="slidenum">
              <a:rPr lang="zh-CN" altLang="en-US"/>
              <a:pPr>
                <a:defRPr/>
              </a:pPr>
              <a:t>‹#›</a:t>
            </a:fld>
            <a:endParaRPr lang="en-US" altLang="zh-CN"/>
          </a:p>
        </p:txBody>
      </p:sp>
    </p:spTree>
    <p:extLst>
      <p:ext uri="{BB962C8B-B14F-4D97-AF65-F5344CB8AC3E}">
        <p14:creationId xmlns:p14="http://schemas.microsoft.com/office/powerpoint/2010/main" xmlns="" val="2234648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2859EA21-219B-4E7E-B85E-D2806D93B33D}" type="datetime1">
              <a:rPr lang="zh-CN" altLang="en-US"/>
              <a:pPr>
                <a:defRPr/>
              </a:pPr>
              <a:t>2019/10/24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A8586ED-AF85-4C9A-AA14-FACA8EAC4B6E}" type="slidenum">
              <a:rPr lang="zh-CN" altLang="en-US"/>
              <a:pPr>
                <a:defRPr/>
              </a:pPr>
              <a:t>‹#›</a:t>
            </a:fld>
            <a:endParaRPr lang="en-US" altLang="zh-CN"/>
          </a:p>
        </p:txBody>
      </p:sp>
    </p:spTree>
    <p:extLst>
      <p:ext uri="{BB962C8B-B14F-4D97-AF65-F5344CB8AC3E}">
        <p14:creationId xmlns:p14="http://schemas.microsoft.com/office/powerpoint/2010/main" xmlns="" val="3253909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87D744EE-3DEC-452C-AE66-FCB5B43B3868}" type="datetime1">
              <a:rPr lang="zh-CN" altLang="en-US"/>
              <a:pPr>
                <a:defRPr/>
              </a:pPr>
              <a:t>2019/10/24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BE492C8-6AEA-4FFF-A9CA-9A55F9A3523B}" type="slidenum">
              <a:rPr lang="zh-CN" altLang="en-US"/>
              <a:pPr>
                <a:defRPr/>
              </a:pPr>
              <a:t>‹#›</a:t>
            </a:fld>
            <a:endParaRPr lang="en-US" altLang="zh-CN"/>
          </a:p>
        </p:txBody>
      </p:sp>
    </p:spTree>
    <p:extLst>
      <p:ext uri="{BB962C8B-B14F-4D97-AF65-F5344CB8AC3E}">
        <p14:creationId xmlns:p14="http://schemas.microsoft.com/office/powerpoint/2010/main" xmlns="" val="4171913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553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553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A753F4D-59F5-46E8-91A4-CCCB11D7B547}" type="datetime1">
              <a:rPr lang="zh-CN" altLang="en-US"/>
              <a:pPr>
                <a:defRPr/>
              </a:pPr>
              <a:t>2019/10/24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13012B2-7E2F-4A3F-93B0-BD396DF3887F}" type="slidenum">
              <a:rPr lang="zh-CN" altLang="en-US"/>
              <a:pPr>
                <a:defRPr/>
              </a:pPr>
              <a:t>‹#›</a:t>
            </a:fld>
            <a:endParaRPr lang="en-US" altLang="zh-CN"/>
          </a:p>
        </p:txBody>
      </p:sp>
    </p:spTree>
    <p:extLst>
      <p:ext uri="{BB962C8B-B14F-4D97-AF65-F5344CB8AC3E}">
        <p14:creationId xmlns:p14="http://schemas.microsoft.com/office/powerpoint/2010/main" xmlns="" val="411863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1381124" y="1990725"/>
            <a:ext cx="73152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fld id="{A6F0E20F-14AB-486D-96A8-14F8C774E038}" type="datetime1">
              <a:rPr lang="zh-CN" altLang="en-US"/>
              <a:pPr>
                <a:defRPr/>
              </a:pPr>
              <a:t>2019/10/24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472D9D2-4B71-4EA4-991F-077A193957EA}" type="slidenum">
              <a:rPr lang="zh-CN" altLang="en-US"/>
              <a:pPr>
                <a:defRPr/>
              </a:pPr>
              <a:t>‹#›</a:t>
            </a:fld>
            <a:endParaRPr lang="en-US" altLang="zh-CN"/>
          </a:p>
        </p:txBody>
      </p:sp>
    </p:spTree>
    <p:extLst>
      <p:ext uri="{BB962C8B-B14F-4D97-AF65-F5344CB8AC3E}">
        <p14:creationId xmlns:p14="http://schemas.microsoft.com/office/powerpoint/2010/main" xmlns="" val="1201013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914399" y="1610713"/>
            <a:ext cx="7790214"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fld id="{97581EA1-1280-450C-89E7-5E608F7CCDF3}" type="datetime1">
              <a:rPr lang="zh-CN" altLang="en-US"/>
              <a:pPr>
                <a:defRPr/>
              </a:pPr>
              <a:t>2019/10/24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E09B2DB-949C-4A73-AE92-0B52371461FE}" type="slidenum">
              <a:rPr lang="zh-CN" altLang="en-US"/>
              <a:pPr>
                <a:defRPr/>
              </a:pPr>
              <a:t>‹#›</a:t>
            </a:fld>
            <a:endParaRPr lang="en-US" altLang="zh-CN"/>
          </a:p>
        </p:txBody>
      </p:sp>
    </p:spTree>
    <p:extLst>
      <p:ext uri="{BB962C8B-B14F-4D97-AF65-F5344CB8AC3E}">
        <p14:creationId xmlns:p14="http://schemas.microsoft.com/office/powerpoint/2010/main" xmlns="" val="319714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1600" y="1645024"/>
            <a:ext cx="9144000" cy="83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E8CC7113-6D92-4179-BA7D-5B1B2C690638}" type="datetime1">
              <a:rPr lang="zh-CN" altLang="en-US"/>
              <a:pPr>
                <a:defRPr/>
              </a:pPr>
              <a:t>2019/10/24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8218ED0-616B-444F-8652-67ECD6F12B8E}" type="slidenum">
              <a:rPr lang="zh-CN" altLang="en-US"/>
              <a:pPr>
                <a:defRPr/>
              </a:pPr>
              <a:t>‹#›</a:t>
            </a:fld>
            <a:endParaRPr lang="en-US" altLang="zh-CN"/>
          </a:p>
        </p:txBody>
      </p:sp>
    </p:spTree>
    <p:extLst>
      <p:ext uri="{BB962C8B-B14F-4D97-AF65-F5344CB8AC3E}">
        <p14:creationId xmlns:p14="http://schemas.microsoft.com/office/powerpoint/2010/main" xmlns="" val="2577883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FE2D0DFC-003C-47AC-8F54-A6B28E687191}" type="datetime1">
              <a:rPr lang="zh-CN" altLang="en-US"/>
              <a:pPr>
                <a:defRPr/>
              </a:pPr>
              <a:t>2019/10/24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AE7C7FD-4789-4227-B926-2A3E7737CD58}" type="slidenum">
              <a:rPr lang="zh-CN" altLang="en-US"/>
              <a:pPr>
                <a:defRPr/>
              </a:pPr>
              <a:t>‹#›</a:t>
            </a:fld>
            <a:endParaRPr lang="en-US" altLang="zh-CN"/>
          </a:p>
        </p:txBody>
      </p:sp>
    </p:spTree>
    <p:extLst>
      <p:ext uri="{BB962C8B-B14F-4D97-AF65-F5344CB8AC3E}">
        <p14:creationId xmlns:p14="http://schemas.microsoft.com/office/powerpoint/2010/main" xmlns="" val="40965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15000"/>
            <a:ext cx="4495800" cy="83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15000"/>
            <a:ext cx="4495800" cy="83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6AF68E68-2992-4ABF-998E-C613DE3AB6AE}" type="datetime1">
              <a:rPr lang="zh-CN" altLang="en-US"/>
              <a:pPr>
                <a:defRPr/>
              </a:pPr>
              <a:t>2019/10/24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84E0D9F-3E7F-45EA-8658-3F9074846B4D}" type="slidenum">
              <a:rPr lang="zh-CN" altLang="en-US"/>
              <a:pPr>
                <a:defRPr/>
              </a:pPr>
              <a:t>‹#›</a:t>
            </a:fld>
            <a:endParaRPr lang="en-US" altLang="zh-CN"/>
          </a:p>
        </p:txBody>
      </p:sp>
    </p:spTree>
    <p:extLst>
      <p:ext uri="{BB962C8B-B14F-4D97-AF65-F5344CB8AC3E}">
        <p14:creationId xmlns:p14="http://schemas.microsoft.com/office/powerpoint/2010/main" xmlns="" val="182936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4FCC075F-17AD-40E8-AFBB-0417DA6CE6E3}" type="datetime1">
              <a:rPr lang="zh-CN" altLang="en-US"/>
              <a:pPr>
                <a:defRPr/>
              </a:pPr>
              <a:t>2019/10/24</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1F5C0E-2271-4B81-9075-8799AF25846A}" type="slidenum">
              <a:rPr lang="zh-CN" altLang="en-US"/>
              <a:pPr>
                <a:defRPr/>
              </a:pPr>
              <a:t>‹#›</a:t>
            </a:fld>
            <a:endParaRPr lang="en-US" altLang="zh-CN"/>
          </a:p>
        </p:txBody>
      </p:sp>
    </p:spTree>
    <p:extLst>
      <p:ext uri="{BB962C8B-B14F-4D97-AF65-F5344CB8AC3E}">
        <p14:creationId xmlns:p14="http://schemas.microsoft.com/office/powerpoint/2010/main" xmlns="" val="3038425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560A369E-C507-4C0A-ACBD-5CC9E764ED53}" type="datetime1">
              <a:rPr lang="zh-CN" altLang="en-US"/>
              <a:pPr>
                <a:defRPr/>
              </a:pPr>
              <a:t>2019/10/24</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0699453-2AA7-4572-9FA6-5960D8A184AB}" type="slidenum">
              <a:rPr lang="zh-CN" altLang="en-US"/>
              <a:pPr>
                <a:defRPr/>
              </a:pPr>
              <a:t>‹#›</a:t>
            </a:fld>
            <a:endParaRPr lang="en-US" altLang="zh-CN"/>
          </a:p>
        </p:txBody>
      </p:sp>
    </p:spTree>
    <p:extLst>
      <p:ext uri="{BB962C8B-B14F-4D97-AF65-F5344CB8AC3E}">
        <p14:creationId xmlns:p14="http://schemas.microsoft.com/office/powerpoint/2010/main" xmlns="" val="70751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838200" y="64008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defPPr>
              <a:defRPr lang="en-US"/>
            </a:defPPr>
            <a:lvl1pPr algn="l" rtl="0" eaLnBrk="1" fontAlgn="base" hangingPunct="1">
              <a:spcBef>
                <a:spcPct val="0"/>
              </a:spcBef>
              <a:spcAft>
                <a:spcPct val="0"/>
              </a:spcAft>
              <a:defRPr sz="14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C3D1EF70-F4A1-46B8-9618-36FCDEBCF907}" type="datetime1">
              <a:rPr lang="zh-CN" altLang="en-US" smtClean="0"/>
              <a:pPr>
                <a:defRPr/>
              </a:pPr>
              <a:t>2019/10/24</a:t>
            </a:fld>
            <a:endParaRPr lang="en-US" altLang="zh-CN"/>
          </a:p>
        </p:txBody>
      </p:sp>
      <p:sp>
        <p:nvSpPr>
          <p:cNvPr id="3" name="Rectangle 5"/>
          <p:cNvSpPr txBox="1">
            <a:spLocks noChangeArrowheads="1"/>
          </p:cNvSpPr>
          <p:nvPr userDrawn="1"/>
        </p:nvSpPr>
        <p:spPr bwMode="auto">
          <a:xfrm>
            <a:off x="3276600" y="64008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defPPr>
              <a:defRPr lang="en-US"/>
            </a:defPPr>
            <a:lvl1pPr algn="ctr" rtl="0" eaLnBrk="1" fontAlgn="base" hangingPunct="1">
              <a:spcBef>
                <a:spcPct val="0"/>
              </a:spcBef>
              <a:spcAft>
                <a:spcPct val="0"/>
              </a:spcAft>
              <a:defRPr sz="14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zh-CN" altLang="en-US" smtClean="0"/>
              <a:t>computer network</a:t>
            </a:r>
            <a:endParaRPr lang="en-US" altLang="zh-CN"/>
          </a:p>
        </p:txBody>
      </p:sp>
      <p:sp>
        <p:nvSpPr>
          <p:cNvPr id="4" name="Rectangle 6"/>
          <p:cNvSpPr txBox="1">
            <a:spLocks noChangeArrowheads="1"/>
          </p:cNvSpPr>
          <p:nvPr userDrawn="1"/>
        </p:nvSpPr>
        <p:spPr bwMode="auto">
          <a:xfrm>
            <a:off x="6705600" y="64008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defPPr>
              <a:defRPr lang="en-US"/>
            </a:defPPr>
            <a:lvl1pPr algn="r" rtl="0" eaLnBrk="1" fontAlgn="base" hangingPunct="1">
              <a:spcBef>
                <a:spcPct val="0"/>
              </a:spcBef>
              <a:spcAft>
                <a:spcPct val="0"/>
              </a:spcAft>
              <a:defRPr sz="14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253E9839-F6A1-45EA-B56B-FA9F6AAF026E}" type="slidenum">
              <a:rPr lang="zh-CN" altLang="en-US" smtClean="0"/>
              <a:pPr>
                <a:defRPr/>
              </a:pPr>
              <a:t>‹#›</a:t>
            </a:fld>
            <a:endParaRPr lang="en-US" altLang="zh-CN"/>
          </a:p>
        </p:txBody>
      </p:sp>
    </p:spTree>
    <p:extLst>
      <p:ext uri="{BB962C8B-B14F-4D97-AF65-F5344CB8AC3E}">
        <p14:creationId xmlns:p14="http://schemas.microsoft.com/office/powerpoint/2010/main" xmlns="" val="258043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D6446C19-2217-41D9-ACFB-6352339AD6FE}" type="datetime1">
              <a:rPr lang="zh-CN" altLang="en-US"/>
              <a:pPr>
                <a:defRPr/>
              </a:pPr>
              <a:t>2019/10/24</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D206EF6-2EDB-4444-878C-6942DA041FF7}" type="slidenum">
              <a:rPr lang="zh-CN" altLang="en-US"/>
              <a:pPr>
                <a:defRPr/>
              </a:pPr>
              <a:t>‹#›</a:t>
            </a:fld>
            <a:endParaRPr lang="en-US" altLang="zh-CN"/>
          </a:p>
        </p:txBody>
      </p:sp>
    </p:spTree>
    <p:extLst>
      <p:ext uri="{BB962C8B-B14F-4D97-AF65-F5344CB8AC3E}">
        <p14:creationId xmlns:p14="http://schemas.microsoft.com/office/powerpoint/2010/main" xmlns="" val="1349671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5938F117-BAA5-4401-9AE4-1D13C4349B19}" type="datetime1">
              <a:rPr lang="zh-CN" altLang="en-US"/>
              <a:pPr>
                <a:defRPr/>
              </a:pPr>
              <a:t>2019/10/24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3C78BE2-E47B-44B0-B502-C54D60D72306}" type="slidenum">
              <a:rPr lang="zh-CN" altLang="en-US"/>
              <a:pPr>
                <a:defRPr/>
              </a:pPr>
              <a:t>‹#›</a:t>
            </a:fld>
            <a:endParaRPr lang="en-US" altLang="zh-CN"/>
          </a:p>
        </p:txBody>
      </p:sp>
    </p:spTree>
    <p:extLst>
      <p:ext uri="{BB962C8B-B14F-4D97-AF65-F5344CB8AC3E}">
        <p14:creationId xmlns:p14="http://schemas.microsoft.com/office/powerpoint/2010/main" xmlns="" val="2655090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100"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b="1">
                <a:ea typeface="宋体" panose="02010600030101010101" pitchFamily="2" charset="-122"/>
              </a:defRPr>
            </a:lvl1pPr>
          </a:lstStyle>
          <a:p>
            <a:pPr>
              <a:defRPr/>
            </a:pPr>
            <a:fld id="{2E5740E3-75C3-417F-BD8D-1FC34DE64759}" type="datetime1">
              <a:rPr lang="zh-CN" altLang="en-US"/>
              <a:pPr>
                <a:defRPr/>
              </a:pPr>
              <a:t>2019/10/24</a:t>
            </a:fld>
            <a:endParaRPr lang="en-US" altLang="zh-CN"/>
          </a:p>
        </p:txBody>
      </p:sp>
      <p:sp>
        <p:nvSpPr>
          <p:cNvPr id="410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1">
                <a:ea typeface="宋体" panose="02010600030101010101" pitchFamily="2" charset="-122"/>
              </a:defRPr>
            </a:lvl1pPr>
          </a:lstStyle>
          <a:p>
            <a:pPr>
              <a:defRPr/>
            </a:pPr>
            <a:r>
              <a:rPr lang="zh-CN" altLang="en-US"/>
              <a:t>computer network</a:t>
            </a:r>
            <a:endParaRPr lang="en-US" altLang="zh-CN"/>
          </a:p>
        </p:txBody>
      </p:sp>
      <p:sp>
        <p:nvSpPr>
          <p:cNvPr id="4102"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1">
                <a:ea typeface="宋体" panose="02010600030101010101" pitchFamily="2" charset="-122"/>
              </a:defRPr>
            </a:lvl1pPr>
          </a:lstStyle>
          <a:p>
            <a:pPr>
              <a:defRPr/>
            </a:pPr>
            <a:fld id="{F909E24C-E1DB-4DB8-A98A-CA59122DA71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10" r:id="rId7"/>
    <p:sldLayoutId id="2147483703" r:id="rId8"/>
    <p:sldLayoutId id="2147483704" r:id="rId9"/>
    <p:sldLayoutId id="2147483705" r:id="rId10"/>
    <p:sldLayoutId id="2147483706" r:id="rId11"/>
    <p:sldLayoutId id="2147483707" r:id="rId12"/>
    <p:sldLayoutId id="2147483708" r:id="rId13"/>
    <p:sldLayoutId id="2147483709" r:id="rId14"/>
  </p:sldLayoutIdLst>
  <p:hf hdr="0"/>
  <p:txStyles>
    <p:titleStyle>
      <a:lvl1pPr algn="ctr" rtl="0" eaLnBrk="0" fontAlgn="base" hangingPunct="0">
        <a:spcBef>
          <a:spcPct val="0"/>
        </a:spcBef>
        <a:spcAft>
          <a:spcPct val="0"/>
        </a:spcAft>
        <a:defRPr sz="4400" kern="1200">
          <a:solidFill>
            <a:srgbClr val="FF0000"/>
          </a:solidFill>
          <a:latin typeface="+mj-lt"/>
          <a:ea typeface="+mj-ea"/>
          <a:cs typeface="+mj-cs"/>
        </a:defRPr>
      </a:lvl1pPr>
      <a:lvl2pPr algn="ctr" rtl="0" eaLnBrk="0" fontAlgn="base" hangingPunct="0">
        <a:spcBef>
          <a:spcPct val="0"/>
        </a:spcBef>
        <a:spcAft>
          <a:spcPct val="0"/>
        </a:spcAft>
        <a:defRPr sz="4400">
          <a:solidFill>
            <a:srgbClr val="FF0000"/>
          </a:solidFill>
          <a:latin typeface="Times New Roman" panose="02020603050405020304" pitchFamily="18" charset="0"/>
        </a:defRPr>
      </a:lvl2pPr>
      <a:lvl3pPr algn="ctr" rtl="0" eaLnBrk="0" fontAlgn="base" hangingPunct="0">
        <a:spcBef>
          <a:spcPct val="0"/>
        </a:spcBef>
        <a:spcAft>
          <a:spcPct val="0"/>
        </a:spcAft>
        <a:defRPr sz="4400">
          <a:solidFill>
            <a:srgbClr val="FF0000"/>
          </a:solidFill>
          <a:latin typeface="Times New Roman" panose="02020603050405020304" pitchFamily="18" charset="0"/>
        </a:defRPr>
      </a:lvl3pPr>
      <a:lvl4pPr algn="ctr" rtl="0" eaLnBrk="0" fontAlgn="base" hangingPunct="0">
        <a:spcBef>
          <a:spcPct val="0"/>
        </a:spcBef>
        <a:spcAft>
          <a:spcPct val="0"/>
        </a:spcAft>
        <a:defRPr sz="4400">
          <a:solidFill>
            <a:srgbClr val="FF0000"/>
          </a:solidFill>
          <a:latin typeface="Times New Roman" panose="02020603050405020304" pitchFamily="18" charset="0"/>
        </a:defRPr>
      </a:lvl4pPr>
      <a:lvl5pPr algn="ctr" rtl="0" eaLnBrk="0" fontAlgn="base" hangingPunct="0">
        <a:spcBef>
          <a:spcPct val="0"/>
        </a:spcBef>
        <a:spcAft>
          <a:spcPct val="0"/>
        </a:spcAft>
        <a:defRPr sz="4400">
          <a:solidFill>
            <a:srgbClr val="FF0000"/>
          </a:solidFill>
          <a:latin typeface="Times New Roman" panose="02020603050405020304" pitchFamily="18" charset="0"/>
        </a:defRPr>
      </a:lvl5pPr>
      <a:lvl6pPr marL="457200" algn="ctr" rtl="0" fontAlgn="base">
        <a:spcBef>
          <a:spcPct val="0"/>
        </a:spcBef>
        <a:spcAft>
          <a:spcPct val="0"/>
        </a:spcAft>
        <a:defRPr sz="4400">
          <a:solidFill>
            <a:srgbClr val="FF0000"/>
          </a:solidFill>
          <a:latin typeface="Times New Roman" panose="02020603050405020304" pitchFamily="18" charset="0"/>
        </a:defRPr>
      </a:lvl6pPr>
      <a:lvl7pPr marL="914400" algn="ctr" rtl="0" fontAlgn="base">
        <a:spcBef>
          <a:spcPct val="0"/>
        </a:spcBef>
        <a:spcAft>
          <a:spcPct val="0"/>
        </a:spcAft>
        <a:defRPr sz="4400">
          <a:solidFill>
            <a:srgbClr val="FF0000"/>
          </a:solidFill>
          <a:latin typeface="Times New Roman" panose="02020603050405020304" pitchFamily="18" charset="0"/>
        </a:defRPr>
      </a:lvl7pPr>
      <a:lvl8pPr marL="1371600" algn="ctr" rtl="0" fontAlgn="base">
        <a:spcBef>
          <a:spcPct val="0"/>
        </a:spcBef>
        <a:spcAft>
          <a:spcPct val="0"/>
        </a:spcAft>
        <a:defRPr sz="4400">
          <a:solidFill>
            <a:srgbClr val="FF0000"/>
          </a:solidFill>
          <a:latin typeface="Times New Roman" panose="02020603050405020304" pitchFamily="18" charset="0"/>
        </a:defRPr>
      </a:lvl8pPr>
      <a:lvl9pPr marL="1828800" algn="ctr" rtl="0" fontAlgn="base">
        <a:spcBef>
          <a:spcPct val="0"/>
        </a:spcBef>
        <a:spcAft>
          <a:spcPct val="0"/>
        </a:spcAft>
        <a:defRPr sz="4400">
          <a:solidFill>
            <a:srgbClr val="FF0000"/>
          </a:solidFill>
          <a:latin typeface="Times New Roman" panose="02020603050405020304" pitchFamily="18" charset="0"/>
        </a:defRPr>
      </a:lvl9pPr>
    </p:titleStyle>
    <p:bodyStyle>
      <a:lvl1pPr marL="609600" indent="-609600" algn="l" rtl="0" eaLnBrk="0" fontAlgn="base" hangingPunct="0">
        <a:spcBef>
          <a:spcPct val="20000"/>
        </a:spcBef>
        <a:spcAft>
          <a:spcPct val="0"/>
        </a:spcAft>
        <a:buClr>
          <a:schemeClr val="accent2"/>
        </a:buClr>
        <a:buAutoNum type="alphaLcParenR"/>
        <a:defRPr sz="2400" kern="1200">
          <a:solidFill>
            <a:schemeClr val="tx1"/>
          </a:solidFill>
          <a:latin typeface="+mn-lt"/>
          <a:ea typeface="+mn-ea"/>
          <a:cs typeface="+mn-cs"/>
        </a:defRPr>
      </a:lvl1pPr>
      <a:lvl2pPr marL="990600" indent="-533400" algn="l" rtl="0" eaLnBrk="0" fontAlgn="base" hangingPunct="0">
        <a:spcBef>
          <a:spcPct val="20000"/>
        </a:spcBef>
        <a:spcAft>
          <a:spcPct val="0"/>
        </a:spcAft>
        <a:buClr>
          <a:schemeClr val="accent2"/>
        </a:buClr>
        <a:buChar char="–"/>
        <a:defRPr sz="2800" kern="1200">
          <a:solidFill>
            <a:schemeClr val="tx1"/>
          </a:solidFill>
          <a:latin typeface="+mn-lt"/>
          <a:ea typeface="+mn-ea"/>
          <a:cs typeface="+mn-cs"/>
        </a:defRPr>
      </a:lvl2pPr>
      <a:lvl3pPr marL="1371600" indent="-457200" algn="l" rtl="0" eaLnBrk="0" fontAlgn="base" hangingPunct="0">
        <a:spcBef>
          <a:spcPct val="20000"/>
        </a:spcBef>
        <a:spcAft>
          <a:spcPct val="0"/>
        </a:spcAft>
        <a:buClr>
          <a:schemeClr val="accent2"/>
        </a:buClr>
        <a:buChar char="•"/>
        <a:defRPr sz="2400" kern="1200">
          <a:solidFill>
            <a:schemeClr val="tx1"/>
          </a:solidFill>
          <a:latin typeface="+mn-lt"/>
          <a:ea typeface="+mn-ea"/>
          <a:cs typeface="+mn-cs"/>
        </a:defRPr>
      </a:lvl3pPr>
      <a:lvl4pPr marL="1752600" indent="-381000" algn="l" rtl="0" eaLnBrk="0" fontAlgn="base" hangingPunct="0">
        <a:spcBef>
          <a:spcPct val="20000"/>
        </a:spcBef>
        <a:spcAft>
          <a:spcPct val="0"/>
        </a:spcAft>
        <a:buClr>
          <a:schemeClr val="accent2"/>
        </a:buClr>
        <a:buChar char="–"/>
        <a:defRPr sz="2000" kern="1200">
          <a:solidFill>
            <a:schemeClr val="tx1"/>
          </a:solidFill>
          <a:latin typeface="+mn-lt"/>
          <a:ea typeface="+mn-ea"/>
          <a:cs typeface="+mn-cs"/>
        </a:defRPr>
      </a:lvl4pPr>
      <a:lvl5pPr marL="2209800" indent="-381000" algn="l" rtl="0" eaLnBrk="0" fontAlgn="base" hangingPunct="0">
        <a:spcBef>
          <a:spcPct val="20000"/>
        </a:spcBef>
        <a:spcAft>
          <a:spcPct val="0"/>
        </a:spcAft>
        <a:buClr>
          <a:schemeClr val="accent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2171B5-11CD-431B-9ADD-F63ECBC454B2}" type="datetime1">
              <a:rPr lang="zh-CN" altLang="en-US" smtClean="0"/>
              <a:pPr/>
              <a:t>2019/10/24</a:t>
            </a:fld>
            <a:endParaRPr lang="en-US" altLang="zh-CN" smtClean="0"/>
          </a:p>
        </p:txBody>
      </p:sp>
      <p:sp>
        <p:nvSpPr>
          <p:cNvPr id="40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1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7FE7A5-746B-495C-B50A-8F65235B4467}" type="slidenum">
              <a:rPr lang="zh-CN" altLang="en-US" smtClean="0"/>
              <a:pPr/>
              <a:t>1</a:t>
            </a:fld>
            <a:endParaRPr lang="en-US" altLang="zh-CN" smtClean="0"/>
          </a:p>
        </p:txBody>
      </p:sp>
      <p:sp>
        <p:nvSpPr>
          <p:cNvPr id="4101" name="Rectangle 2"/>
          <p:cNvSpPr>
            <a:spLocks noGrp="1" noChangeArrowheads="1"/>
          </p:cNvSpPr>
          <p:nvPr>
            <p:ph type="ctrTitle"/>
          </p:nvPr>
        </p:nvSpPr>
        <p:spPr>
          <a:xfrm>
            <a:off x="762000" y="2836863"/>
            <a:ext cx="7772400" cy="1470025"/>
          </a:xfrm>
        </p:spPr>
        <p:txBody>
          <a:bodyPr anchor="ctr"/>
          <a:lstStyle/>
          <a:p>
            <a:pPr eaLnBrk="1" hangingPunct="1"/>
            <a:r>
              <a:rPr lang="en-US" altLang="zh-CN" sz="4800" smtClean="0">
                <a:ea typeface="宋体" panose="02010600030101010101" pitchFamily="2" charset="-122"/>
              </a:rPr>
              <a:t>The Medium Access Control</a:t>
            </a:r>
            <a:br>
              <a:rPr lang="en-US" altLang="zh-CN" sz="4800" smtClean="0">
                <a:ea typeface="宋体" panose="02010600030101010101" pitchFamily="2" charset="-122"/>
              </a:rPr>
            </a:br>
            <a:r>
              <a:rPr lang="en-US" altLang="zh-CN" sz="4800" smtClean="0">
                <a:ea typeface="宋体" panose="02010600030101010101" pitchFamily="2" charset="-122"/>
              </a:rPr>
              <a:t>Sublayer</a:t>
            </a:r>
          </a:p>
        </p:txBody>
      </p:sp>
      <p:sp>
        <p:nvSpPr>
          <p:cNvPr id="4102" name="Rectangle 3"/>
          <p:cNvSpPr>
            <a:spLocks noGrp="1" noChangeArrowheads="1"/>
          </p:cNvSpPr>
          <p:nvPr>
            <p:ph type="subTitle" idx="1"/>
          </p:nvPr>
        </p:nvSpPr>
        <p:spPr>
          <a:xfrm>
            <a:off x="1400175" y="1096963"/>
            <a:ext cx="6400800" cy="1752600"/>
          </a:xfrm>
        </p:spPr>
        <p:txBody>
          <a:bodyPr/>
          <a:lstStyle/>
          <a:p>
            <a:pPr eaLnBrk="1" hangingPunct="1"/>
            <a:r>
              <a:rPr lang="en-US" altLang="zh-CN" sz="6000" smtClean="0">
                <a:solidFill>
                  <a:srgbClr val="FF3300"/>
                </a:solidFill>
                <a:ea typeface="宋体" panose="02010600030101010101" pitchFamily="2" charset="-122"/>
              </a:rPr>
              <a:t>Chapter 4</a:t>
            </a:r>
            <a:endParaRPr lang="en-US" altLang="zh-CN" sz="28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F0906AD-D311-4B4E-BA82-5F24B0B07CD6}" type="datetime1">
              <a:rPr lang="zh-CN" altLang="en-US" smtClean="0"/>
              <a:pPr/>
              <a:t>2019/10/24</a:t>
            </a:fld>
            <a:endParaRPr lang="en-US" altLang="zh-CN" smtClean="0"/>
          </a:p>
        </p:txBody>
      </p:sp>
      <p:sp>
        <p:nvSpPr>
          <p:cNvPr id="133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3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478D182-CAA2-4A94-B8C4-953450AB9068}" type="slidenum">
              <a:rPr lang="zh-CN" altLang="en-US" smtClean="0"/>
              <a:pPr/>
              <a:t>10</a:t>
            </a:fld>
            <a:endParaRPr lang="en-US" altLang="zh-CN" smtClean="0"/>
          </a:p>
        </p:txBody>
      </p:sp>
      <p:sp>
        <p:nvSpPr>
          <p:cNvPr id="1331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Pure ALOHA</a:t>
            </a:r>
            <a:r>
              <a:rPr lang="zh-CN" altLang="en-US" smtClean="0">
                <a:ea typeface="宋体" panose="02010600030101010101" pitchFamily="2" charset="-122"/>
              </a:rPr>
              <a:t>（</a:t>
            </a:r>
            <a:r>
              <a:rPr lang="en-US" altLang="zh-CN" smtClean="0">
                <a:ea typeface="宋体" panose="02010600030101010101" pitchFamily="2" charset="-122"/>
              </a:rPr>
              <a:t>2</a:t>
            </a:r>
            <a:r>
              <a:rPr lang="zh-CN" altLang="en-US" smtClean="0">
                <a:ea typeface="宋体" panose="02010600030101010101" pitchFamily="2" charset="-122"/>
              </a:rPr>
              <a:t>）</a:t>
            </a:r>
          </a:p>
        </p:txBody>
      </p:sp>
      <p:sp>
        <p:nvSpPr>
          <p:cNvPr id="13318" name="Rectangle 4"/>
          <p:cNvSpPr>
            <a:spLocks noChangeArrowheads="1"/>
          </p:cNvSpPr>
          <p:nvPr/>
        </p:nvSpPr>
        <p:spPr bwMode="auto">
          <a:xfrm>
            <a:off x="1065213" y="1871663"/>
            <a:ext cx="7140575" cy="2647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chemeClr val="accent2"/>
              </a:buClr>
              <a:buFont typeface="Wingdings" panose="05000000000000000000" pitchFamily="2" charset="2"/>
              <a:buChar char="l"/>
            </a:pPr>
            <a:r>
              <a:rPr kumimoji="1" lang="zh-CN" altLang="en-US" sz="2400" b="1">
                <a:ea typeface="宋体" panose="02010600030101010101" pitchFamily="2" charset="-122"/>
              </a:rPr>
              <a:t>基本思想    </a:t>
            </a:r>
          </a:p>
          <a:p>
            <a:pPr lvl="1" eaLnBrk="1" hangingPunct="1">
              <a:buClr>
                <a:schemeClr val="accent2"/>
              </a:buClr>
              <a:buFont typeface="Wingdings" panose="05000000000000000000" pitchFamily="2" charset="2"/>
              <a:buChar char="n"/>
            </a:pPr>
            <a:r>
              <a:rPr kumimoji="1" lang="zh-CN" altLang="en-US" sz="2400" b="1">
                <a:ea typeface="宋体" panose="02010600030101010101" pitchFamily="2" charset="-122"/>
              </a:rPr>
              <a:t>只要一个站点想要传输信息帧，它就把信息帧传输出去。</a:t>
            </a:r>
          </a:p>
          <a:p>
            <a:pPr lvl="1" eaLnBrk="1" hangingPunct="1">
              <a:buClr>
                <a:schemeClr val="accent2"/>
              </a:buClr>
              <a:buFont typeface="Wingdings" panose="05000000000000000000" pitchFamily="2" charset="2"/>
              <a:buChar char="n"/>
            </a:pPr>
            <a:r>
              <a:rPr kumimoji="1" lang="zh-CN" altLang="en-US" sz="2400" b="1">
                <a:ea typeface="宋体" panose="02010600030101010101" pitchFamily="2" charset="-122"/>
              </a:rPr>
              <a:t>信息帧传输过程中，站点侦听检测冲突。</a:t>
            </a:r>
          </a:p>
          <a:p>
            <a:pPr lvl="1" eaLnBrk="1" hangingPunct="1">
              <a:buClr>
                <a:schemeClr val="accent2"/>
              </a:buClr>
              <a:buFont typeface="Wingdings" panose="05000000000000000000" pitchFamily="2" charset="2"/>
              <a:buChar char="n"/>
            </a:pPr>
            <a:r>
              <a:rPr kumimoji="1" lang="zh-CN" altLang="en-US" sz="2400" b="1">
                <a:ea typeface="宋体" panose="02010600030101010101" pitchFamily="2" charset="-122"/>
              </a:rPr>
              <a:t>如果发生冲突，传输站点延长随机时间重发信息帧。如果在发了好几次后仍得不到确认，就只好放弃。</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68C6BDB-565B-4D33-B9F9-610A4FAC8074}" type="datetime1">
              <a:rPr lang="zh-CN" altLang="en-US" smtClean="0"/>
              <a:pPr/>
              <a:t>2019/10/24</a:t>
            </a:fld>
            <a:endParaRPr lang="en-US" altLang="zh-CN" smtClean="0"/>
          </a:p>
        </p:txBody>
      </p:sp>
      <p:sp>
        <p:nvSpPr>
          <p:cNvPr id="143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43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3DBAFB-A05C-490B-A1B2-CA320D91352B}" type="slidenum">
              <a:rPr lang="zh-CN" altLang="en-US" smtClean="0"/>
              <a:pPr/>
              <a:t>11</a:t>
            </a:fld>
            <a:endParaRPr lang="en-US" altLang="zh-CN" smtClean="0"/>
          </a:p>
        </p:txBody>
      </p:sp>
      <p:sp>
        <p:nvSpPr>
          <p:cNvPr id="1434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Pure ALOHA (3)</a:t>
            </a:r>
          </a:p>
        </p:txBody>
      </p:sp>
      <p:sp>
        <p:nvSpPr>
          <p:cNvPr id="14342" name="Rectangle 3"/>
          <p:cNvSpPr>
            <a:spLocks noGrp="1" noChangeArrowheads="1"/>
          </p:cNvSpPr>
          <p:nvPr>
            <p:ph type="body" idx="1"/>
          </p:nvPr>
        </p:nvSpPr>
        <p:spPr>
          <a:xfrm>
            <a:off x="101600" y="1644650"/>
            <a:ext cx="9144000" cy="838200"/>
          </a:xfrm>
        </p:spPr>
        <p:txBody>
          <a:bodyPr/>
          <a:lstStyle/>
          <a:p>
            <a:pPr algn="ctr" eaLnBrk="1" hangingPunct="1">
              <a:buFontTx/>
              <a:buNone/>
            </a:pPr>
            <a:r>
              <a:rPr lang="en-US" altLang="zh-CN" smtClean="0">
                <a:ea typeface="宋体" panose="02010600030101010101" pitchFamily="2" charset="-122"/>
              </a:rPr>
              <a:t>Vulnerable period for the shaded frame.</a:t>
            </a:r>
          </a:p>
        </p:txBody>
      </p:sp>
      <p:pic>
        <p:nvPicPr>
          <p:cNvPr id="14343" name="Picture 4" descr="4-0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76338" y="1281113"/>
            <a:ext cx="7305675" cy="404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192E198-5B0A-453C-9E8F-2BD2B1A5D92B}" type="datetime1">
              <a:rPr lang="zh-CN" altLang="en-US" smtClean="0"/>
              <a:pPr/>
              <a:t>2019/10/24</a:t>
            </a:fld>
            <a:endParaRPr lang="en-US" altLang="zh-CN" smtClean="0"/>
          </a:p>
        </p:txBody>
      </p:sp>
      <p:sp>
        <p:nvSpPr>
          <p:cNvPr id="1536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536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C2F20E1-89FA-4318-870A-BA844B454DB8}" type="slidenum">
              <a:rPr lang="zh-CN" altLang="en-US" smtClean="0"/>
              <a:pPr/>
              <a:t>12</a:t>
            </a:fld>
            <a:endParaRPr lang="en-US" altLang="zh-CN" smtClean="0"/>
          </a:p>
        </p:txBody>
      </p:sp>
      <p:sp>
        <p:nvSpPr>
          <p:cNvPr id="1536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 Pure ALOHA(4)</a:t>
            </a:r>
            <a:endParaRPr lang="zh-CN" altLang="en-US" smtClean="0">
              <a:ea typeface="宋体" panose="02010600030101010101" pitchFamily="2" charset="-122"/>
            </a:endParaRPr>
          </a:p>
        </p:txBody>
      </p:sp>
      <p:sp>
        <p:nvSpPr>
          <p:cNvPr id="15366" name="Rectangle 4"/>
          <p:cNvSpPr>
            <a:spLocks noChangeArrowheads="1"/>
          </p:cNvSpPr>
          <p:nvPr/>
        </p:nvSpPr>
        <p:spPr bwMode="auto">
          <a:xfrm>
            <a:off x="0" y="827088"/>
            <a:ext cx="9144000" cy="7424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4268" tIns="62134" rIns="124268" bIns="62134"/>
          <a:lstStyle>
            <a:lvl1pPr marL="471488" indent="-471488" defTabSz="1246188">
              <a:spcBef>
                <a:spcPct val="20000"/>
              </a:spcBef>
              <a:buClr>
                <a:schemeClr val="accent2"/>
              </a:buClr>
              <a:buAutoNum type="alphaLcParenR"/>
              <a:defRPr sz="2400">
                <a:solidFill>
                  <a:schemeClr val="tx1"/>
                </a:solidFill>
                <a:latin typeface="Times New Roman" panose="02020603050405020304" pitchFamily="18" charset="0"/>
              </a:defRPr>
            </a:lvl1pPr>
            <a:lvl2pPr marL="1014413" indent="-396875" defTabSz="1246188">
              <a:spcBef>
                <a:spcPct val="20000"/>
              </a:spcBef>
              <a:buClr>
                <a:schemeClr val="accent2"/>
              </a:buClr>
              <a:buChar char="–"/>
              <a:defRPr sz="2800">
                <a:solidFill>
                  <a:schemeClr val="tx1"/>
                </a:solidFill>
                <a:latin typeface="Times New Roman" panose="02020603050405020304" pitchFamily="18" charset="0"/>
              </a:defRPr>
            </a:lvl2pPr>
            <a:lvl3pPr marL="1558925" indent="-312738" defTabSz="1246188">
              <a:spcBef>
                <a:spcPct val="20000"/>
              </a:spcBef>
              <a:buClr>
                <a:schemeClr val="accent2"/>
              </a:buClr>
              <a:buChar char="•"/>
              <a:defRPr sz="2400">
                <a:solidFill>
                  <a:schemeClr val="tx1"/>
                </a:solidFill>
                <a:latin typeface="Times New Roman" panose="02020603050405020304" pitchFamily="18" charset="0"/>
              </a:defRPr>
            </a:lvl3pPr>
            <a:lvl4pPr marL="2176463" indent="-312738" defTabSz="1246188">
              <a:spcBef>
                <a:spcPct val="20000"/>
              </a:spcBef>
              <a:buClr>
                <a:schemeClr val="accent2"/>
              </a:buClr>
              <a:buChar char="–"/>
              <a:defRPr sz="2000">
                <a:solidFill>
                  <a:schemeClr val="tx1"/>
                </a:solidFill>
                <a:latin typeface="Times New Roman" panose="02020603050405020304" pitchFamily="18" charset="0"/>
              </a:defRPr>
            </a:lvl4pPr>
            <a:lvl5pPr marL="2792413" indent="-304800" defTabSz="1246188">
              <a:spcBef>
                <a:spcPct val="20000"/>
              </a:spcBef>
              <a:buClr>
                <a:schemeClr val="accent2"/>
              </a:buClr>
              <a:buChar char="»"/>
              <a:defRPr sz="2000">
                <a:solidFill>
                  <a:schemeClr val="tx1"/>
                </a:solidFill>
                <a:latin typeface="Times New Roman" panose="02020603050405020304" pitchFamily="18" charset="0"/>
              </a:defRPr>
            </a:lvl5pPr>
            <a:lvl6pPr marL="32496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7068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41640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6212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80000"/>
              </a:lnSpc>
              <a:buFontTx/>
              <a:buChar char="•"/>
            </a:pPr>
            <a:r>
              <a:rPr lang="en-US" altLang="zh-CN" b="1">
                <a:ea typeface="宋体" panose="02010600030101010101" pitchFamily="2" charset="-122"/>
              </a:rPr>
              <a:t>Efficiency of pure ALOHA</a:t>
            </a:r>
          </a:p>
          <a:p>
            <a:pPr lvl="1" eaLnBrk="1" hangingPunct="1">
              <a:lnSpc>
                <a:spcPct val="80000"/>
              </a:lnSpc>
            </a:pPr>
            <a:r>
              <a:rPr lang="en-US" altLang="zh-CN" sz="2400" b="1">
                <a:ea typeface="宋体" panose="02010600030101010101" pitchFamily="2" charset="-122"/>
              </a:rPr>
              <a:t>Frame time:the amount of time needed to transmit a standard frame.</a:t>
            </a:r>
          </a:p>
          <a:p>
            <a:pPr lvl="1" eaLnBrk="1" hangingPunct="1">
              <a:lnSpc>
                <a:spcPct val="80000"/>
              </a:lnSpc>
            </a:pPr>
            <a:r>
              <a:rPr lang="en-US" altLang="zh-CN" sz="2400" b="1">
                <a:ea typeface="宋体" panose="02010600030101010101" pitchFamily="2" charset="-122"/>
              </a:rPr>
              <a:t>S: throughput, the number of new frames generated per frame time, 0&lt;S&lt;1</a:t>
            </a:r>
          </a:p>
          <a:p>
            <a:pPr lvl="1" eaLnBrk="1" hangingPunct="1">
              <a:lnSpc>
                <a:spcPct val="80000"/>
              </a:lnSpc>
            </a:pPr>
            <a:r>
              <a:rPr lang="en-US" altLang="zh-CN" sz="2400" b="1">
                <a:ea typeface="宋体" panose="02010600030101010101" pitchFamily="2" charset="-122"/>
              </a:rPr>
              <a:t>G: the number of frames (new and old) waited for send per frame time S&lt;=G</a:t>
            </a:r>
          </a:p>
          <a:p>
            <a:pPr lvl="1" eaLnBrk="1" hangingPunct="1">
              <a:lnSpc>
                <a:spcPct val="80000"/>
              </a:lnSpc>
            </a:pPr>
            <a:r>
              <a:rPr lang="en-US" altLang="zh-CN" sz="2400" b="1">
                <a:ea typeface="宋体" panose="02010600030101010101" pitchFamily="2" charset="-122"/>
              </a:rPr>
              <a:t>P</a:t>
            </a:r>
            <a:r>
              <a:rPr lang="en-US" altLang="zh-CN" sz="2400" b="1" baseline="-25000">
                <a:ea typeface="宋体" panose="02010600030101010101" pitchFamily="2" charset="-122"/>
              </a:rPr>
              <a:t>0</a:t>
            </a:r>
            <a:r>
              <a:rPr lang="en-US" altLang="zh-CN" sz="2400" b="1">
                <a:ea typeface="宋体" panose="02010600030101010101" pitchFamily="2" charset="-122"/>
              </a:rPr>
              <a:t>: the probability that a frame does not suffer a collision </a:t>
            </a:r>
          </a:p>
          <a:p>
            <a:pPr lvl="1" eaLnBrk="1" hangingPunct="1">
              <a:lnSpc>
                <a:spcPct val="80000"/>
              </a:lnSpc>
            </a:pPr>
            <a:r>
              <a:rPr lang="en-US" altLang="zh-CN" sz="2400" b="1">
                <a:ea typeface="宋体" panose="02010600030101010101" pitchFamily="2" charset="-122"/>
              </a:rPr>
              <a:t>S=GP</a:t>
            </a:r>
            <a:r>
              <a:rPr lang="en-US" altLang="zh-CN" sz="2400" b="1" baseline="-25000">
                <a:ea typeface="宋体" panose="02010600030101010101" pitchFamily="2" charset="-122"/>
              </a:rPr>
              <a:t>0</a:t>
            </a:r>
          </a:p>
          <a:p>
            <a:pPr lvl="1" eaLnBrk="1" hangingPunct="1">
              <a:lnSpc>
                <a:spcPct val="80000"/>
              </a:lnSpc>
            </a:pPr>
            <a:r>
              <a:rPr lang="en-US" altLang="zh-CN" sz="2400" b="1">
                <a:ea typeface="宋体" panose="02010600030101010101" pitchFamily="2" charset="-122"/>
              </a:rPr>
              <a:t>The probability that k frames are generated during a given frame time according the Poisson distribution:</a:t>
            </a:r>
          </a:p>
          <a:p>
            <a:pPr lvl="2" eaLnBrk="1" hangingPunct="1">
              <a:lnSpc>
                <a:spcPct val="80000"/>
              </a:lnSpc>
              <a:buFontTx/>
              <a:buNone/>
            </a:pPr>
            <a:r>
              <a:rPr lang="en-US" altLang="zh-CN" b="1">
                <a:ea typeface="宋体" panose="02010600030101010101" pitchFamily="2" charset="-122"/>
              </a:rPr>
              <a:t>        P</a:t>
            </a:r>
            <a:r>
              <a:rPr lang="en-US" altLang="zh-CN" b="1" baseline="-25000">
                <a:ea typeface="宋体" panose="02010600030101010101" pitchFamily="2" charset="-122"/>
              </a:rPr>
              <a:t>r</a:t>
            </a:r>
            <a:r>
              <a:rPr lang="en-US" altLang="zh-CN" b="1">
                <a:ea typeface="宋体" panose="02010600030101010101" pitchFamily="2" charset="-122"/>
              </a:rPr>
              <a:t>[k] = G</a:t>
            </a:r>
            <a:r>
              <a:rPr lang="en-US" altLang="zh-CN" b="1" baseline="30000">
                <a:ea typeface="宋体" panose="02010600030101010101" pitchFamily="2" charset="-122"/>
              </a:rPr>
              <a:t>k</a:t>
            </a:r>
            <a:r>
              <a:rPr lang="en-US" altLang="zh-CN" b="1">
                <a:ea typeface="宋体" panose="02010600030101010101" pitchFamily="2" charset="-122"/>
              </a:rPr>
              <a:t>e</a:t>
            </a:r>
            <a:r>
              <a:rPr lang="en-US" altLang="zh-CN" b="1" baseline="30000">
                <a:ea typeface="宋体" panose="02010600030101010101" pitchFamily="2" charset="-122"/>
              </a:rPr>
              <a:t>-G</a:t>
            </a:r>
            <a:r>
              <a:rPr lang="en-US" altLang="zh-CN" b="1">
                <a:ea typeface="宋体" panose="02010600030101010101" pitchFamily="2" charset="-122"/>
              </a:rPr>
              <a:t>/k!</a:t>
            </a:r>
          </a:p>
          <a:p>
            <a:pPr lvl="1" eaLnBrk="1" hangingPunct="1">
              <a:lnSpc>
                <a:spcPct val="80000"/>
              </a:lnSpc>
            </a:pPr>
            <a:r>
              <a:rPr lang="en-US" altLang="zh-CN" sz="2400" b="1">
                <a:ea typeface="宋体" panose="02010600030101010101" pitchFamily="2" charset="-122"/>
              </a:rPr>
              <a:t>When k=0 (no other frame to send), P</a:t>
            </a:r>
            <a:r>
              <a:rPr lang="en-US" altLang="zh-CN" sz="2400" b="1" baseline="-25000">
                <a:ea typeface="宋体" panose="02010600030101010101" pitchFamily="2" charset="-122"/>
              </a:rPr>
              <a:t>0</a:t>
            </a:r>
            <a:r>
              <a:rPr lang="en-US" altLang="zh-CN" sz="2400" b="1">
                <a:ea typeface="宋体" panose="02010600030101010101" pitchFamily="2" charset="-122"/>
              </a:rPr>
              <a:t>=e</a:t>
            </a:r>
            <a:r>
              <a:rPr lang="en-US" altLang="zh-CN" sz="2400" b="1" baseline="30000">
                <a:ea typeface="宋体" panose="02010600030101010101" pitchFamily="2" charset="-122"/>
              </a:rPr>
              <a:t>-G</a:t>
            </a:r>
          </a:p>
          <a:p>
            <a:pPr lvl="1" eaLnBrk="1" hangingPunct="1">
              <a:lnSpc>
                <a:spcPct val="80000"/>
              </a:lnSpc>
            </a:pPr>
            <a:r>
              <a:rPr lang="en-US" altLang="zh-CN" sz="2400" b="1">
                <a:ea typeface="宋体" panose="02010600030101010101" pitchFamily="2" charset="-122"/>
              </a:rPr>
              <a:t>In two frame time, the number of frames generated is 2G, </a:t>
            </a:r>
          </a:p>
          <a:p>
            <a:pPr lvl="1" eaLnBrk="1" hangingPunct="1">
              <a:lnSpc>
                <a:spcPct val="80000"/>
              </a:lnSpc>
              <a:buFontTx/>
              <a:buNone/>
            </a:pPr>
            <a:r>
              <a:rPr lang="en-US" altLang="zh-CN" sz="2400" b="1">
                <a:ea typeface="宋体" panose="02010600030101010101" pitchFamily="2" charset="-122"/>
              </a:rPr>
              <a:t>                  P</a:t>
            </a:r>
            <a:r>
              <a:rPr lang="en-US" altLang="zh-CN" sz="2400" b="1" baseline="-25000">
                <a:ea typeface="宋体" panose="02010600030101010101" pitchFamily="2" charset="-122"/>
              </a:rPr>
              <a:t>0</a:t>
            </a:r>
            <a:r>
              <a:rPr lang="en-US" altLang="zh-CN" sz="2400" b="1">
                <a:ea typeface="宋体" panose="02010600030101010101" pitchFamily="2" charset="-122"/>
              </a:rPr>
              <a:t>=e</a:t>
            </a:r>
            <a:r>
              <a:rPr lang="en-US" altLang="zh-CN" sz="2400" b="1" baseline="30000">
                <a:ea typeface="宋体" panose="02010600030101010101" pitchFamily="2" charset="-122"/>
              </a:rPr>
              <a:t>-2G</a:t>
            </a:r>
            <a:r>
              <a:rPr lang="en-US" altLang="zh-CN" sz="2400" b="1">
                <a:ea typeface="宋体" panose="02010600030101010101" pitchFamily="2" charset="-122"/>
              </a:rPr>
              <a:t> ,S=Ge</a:t>
            </a:r>
            <a:r>
              <a:rPr lang="en-US" altLang="zh-CN" sz="2400" b="1" baseline="30000">
                <a:ea typeface="宋体" panose="02010600030101010101" pitchFamily="2" charset="-122"/>
              </a:rPr>
              <a:t>-2G</a:t>
            </a:r>
          </a:p>
          <a:p>
            <a:pPr lvl="1" eaLnBrk="1" hangingPunct="1">
              <a:lnSpc>
                <a:spcPct val="80000"/>
              </a:lnSpc>
            </a:pPr>
            <a:r>
              <a:rPr lang="en-US" altLang="zh-CN" sz="2400" b="1">
                <a:ea typeface="宋体" panose="02010600030101010101" pitchFamily="2" charset="-122"/>
              </a:rPr>
              <a:t>When G = 0.5 , S=1/2e, a maximum throughput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E1B3D8-2C65-468F-8842-4B2B8361CA7A}" type="datetime1">
              <a:rPr lang="zh-CN" altLang="en-US" smtClean="0"/>
              <a:pPr/>
              <a:t>2019/10/24</a:t>
            </a:fld>
            <a:endParaRPr lang="en-US" altLang="zh-CN" smtClean="0"/>
          </a:p>
        </p:txBody>
      </p:sp>
      <p:sp>
        <p:nvSpPr>
          <p:cNvPr id="163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63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DC23E06-69B1-4239-8036-19C78B9EA604}" type="slidenum">
              <a:rPr lang="zh-CN" altLang="en-US" smtClean="0"/>
              <a:pPr/>
              <a:t>13</a:t>
            </a:fld>
            <a:endParaRPr lang="en-US" altLang="zh-CN" smtClean="0"/>
          </a:p>
        </p:txBody>
      </p:sp>
      <p:sp>
        <p:nvSpPr>
          <p:cNvPr id="1638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Slotted ALOHA</a:t>
            </a:r>
            <a:endParaRPr lang="zh-CN" altLang="en-US" smtClean="0">
              <a:ea typeface="宋体" panose="02010600030101010101" pitchFamily="2" charset="-122"/>
            </a:endParaRPr>
          </a:p>
        </p:txBody>
      </p:sp>
      <p:sp>
        <p:nvSpPr>
          <p:cNvPr id="16390" name="Rectangle 5"/>
          <p:cNvSpPr>
            <a:spLocks noChangeArrowheads="1"/>
          </p:cNvSpPr>
          <p:nvPr/>
        </p:nvSpPr>
        <p:spPr bwMode="auto">
          <a:xfrm>
            <a:off x="436563" y="1298575"/>
            <a:ext cx="10693400" cy="6153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4268" tIns="62134" rIns="124268" bIns="62134"/>
          <a:lstStyle>
            <a:lvl1pPr marL="342900" indent="-342900">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b="1">
                <a:ea typeface="宋体" panose="02010600030101010101" pitchFamily="2" charset="-122"/>
              </a:rPr>
              <a:t>Slotted ALOHA</a:t>
            </a:r>
          </a:p>
          <a:p>
            <a:pPr eaLnBrk="1" hangingPunct="1">
              <a:buFontTx/>
              <a:buChar char="•"/>
            </a:pPr>
            <a:r>
              <a:rPr lang="en-US" altLang="zh-CN" b="1">
                <a:ea typeface="宋体" panose="02010600030101010101" pitchFamily="2" charset="-122"/>
              </a:rPr>
              <a:t>Sending when the next slot begins </a:t>
            </a:r>
          </a:p>
          <a:p>
            <a:pPr eaLnBrk="1" hangingPunct="1">
              <a:buFontTx/>
              <a:buChar char="•"/>
            </a:pPr>
            <a:r>
              <a:rPr lang="en-US" altLang="zh-CN" b="1">
                <a:ea typeface="宋体" panose="02010600030101010101" pitchFamily="2" charset="-122"/>
              </a:rPr>
              <a:t>Vulnerable period only at one slot time</a:t>
            </a:r>
          </a:p>
          <a:p>
            <a:pPr lvl="1" eaLnBrk="1" hangingPunct="1"/>
            <a:r>
              <a:rPr lang="en-US" altLang="zh-CN" b="1">
                <a:ea typeface="宋体" panose="02010600030101010101" pitchFamily="2" charset="-122"/>
              </a:rPr>
              <a:t>P</a:t>
            </a:r>
            <a:r>
              <a:rPr lang="en-US" altLang="zh-CN" b="1" baseline="-18000">
                <a:ea typeface="宋体" panose="02010600030101010101" pitchFamily="2" charset="-122"/>
              </a:rPr>
              <a:t>0</a:t>
            </a:r>
            <a:r>
              <a:rPr lang="en-US" altLang="zh-CN" b="1">
                <a:ea typeface="宋体" panose="02010600030101010101" pitchFamily="2" charset="-122"/>
              </a:rPr>
              <a:t>=e</a:t>
            </a:r>
            <a:r>
              <a:rPr lang="en-US" altLang="zh-CN" b="1" baseline="30000">
                <a:ea typeface="宋体" panose="02010600030101010101" pitchFamily="2" charset="-122"/>
              </a:rPr>
              <a:t>-G</a:t>
            </a:r>
            <a:r>
              <a:rPr lang="en-US" altLang="zh-CN" b="1">
                <a:ea typeface="宋体" panose="02010600030101010101" pitchFamily="2" charset="-122"/>
              </a:rPr>
              <a:t> ,S=Ge</a:t>
            </a:r>
            <a:r>
              <a:rPr lang="en-US" altLang="zh-CN" b="1" baseline="30000">
                <a:ea typeface="宋体" panose="02010600030101010101" pitchFamily="2" charset="-122"/>
              </a:rPr>
              <a:t>-G</a:t>
            </a:r>
          </a:p>
          <a:p>
            <a:pPr lvl="1" eaLnBrk="1" hangingPunct="1"/>
            <a:r>
              <a:rPr lang="en-US" altLang="zh-CN" b="1">
                <a:ea typeface="宋体" panose="02010600030101010101" pitchFamily="2" charset="-122"/>
              </a:rPr>
              <a:t>When G = 1 , S=1/e, a maximum throughput</a:t>
            </a:r>
            <a:endParaRPr lang="en-US" altLang="zh-CN" sz="3400" b="1">
              <a:ea typeface="宋体" panose="02010600030101010101" pitchFamily="2" charset="-122"/>
            </a:endParaRPr>
          </a:p>
          <a:p>
            <a:pPr eaLnBrk="1" hangingPunct="1"/>
            <a:endParaRPr lang="en-US" altLang="zh-CN">
              <a:ea typeface="宋体" panose="02010600030101010101" pitchFamily="2" charset="-122"/>
            </a:endParaRPr>
          </a:p>
        </p:txBody>
      </p:sp>
      <p:sp>
        <p:nvSpPr>
          <p:cNvPr id="16391" name="Rectangle 6"/>
          <p:cNvSpPr>
            <a:spLocks noChangeArrowheads="1"/>
          </p:cNvSpPr>
          <p:nvPr/>
        </p:nvSpPr>
        <p:spPr bwMode="auto">
          <a:xfrm>
            <a:off x="638175" y="3851275"/>
            <a:ext cx="7764463" cy="191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chemeClr val="accent2"/>
              </a:buClr>
              <a:buFontTx/>
              <a:buChar char="•"/>
            </a:pPr>
            <a:r>
              <a:rPr lang="zh-CN" altLang="en-US" sz="2400" b="1">
                <a:latin typeface="Times New Roman" panose="02020603050405020304" pitchFamily="18" charset="0"/>
                <a:ea typeface="宋体" panose="02010600030101010101" pitchFamily="2" charset="-122"/>
              </a:rPr>
              <a:t>信道上的时间被分成离散的时间间隔即时槽，其大小相当于帧的传输时间。所有站点的时钟保持同步。站点只有在时槽开始时才能传输数据。</a:t>
            </a:r>
          </a:p>
          <a:p>
            <a:pPr eaLnBrk="1" hangingPunct="1">
              <a:buClr>
                <a:schemeClr val="accent2"/>
              </a:buClr>
              <a:buFontTx/>
              <a:buChar char="•"/>
            </a:pPr>
            <a:r>
              <a:rPr lang="zh-CN" altLang="en-US" sz="2400" b="1">
                <a:latin typeface="Times New Roman" panose="02020603050405020304" pitchFamily="18" charset="0"/>
                <a:ea typeface="宋体" panose="02010600030101010101" pitchFamily="2" charset="-122"/>
              </a:rPr>
              <a:t>只有那些都在同一个时槽开始进行传输的帧才有可能冲突，可能发生冲突危险区比</a:t>
            </a:r>
            <a:r>
              <a:rPr lang="en-US" altLang="zh-CN" sz="2400" b="1">
                <a:latin typeface="Times New Roman" panose="02020603050405020304" pitchFamily="18" charset="0"/>
                <a:ea typeface="宋体" panose="02010600030101010101" pitchFamily="2" charset="-122"/>
              </a:rPr>
              <a:t>ALOHA</a:t>
            </a:r>
            <a:r>
              <a:rPr lang="zh-CN" altLang="en-US" sz="2400" b="1">
                <a:latin typeface="Times New Roman" panose="02020603050405020304" pitchFamily="18" charset="0"/>
                <a:ea typeface="宋体" panose="02010600030101010101" pitchFamily="2" charset="-122"/>
              </a:rPr>
              <a:t>降低了一半 。</a:t>
            </a:r>
            <a:endParaRPr lang="en-US" altLang="zh-CN" sz="2400" b="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869354-BCB7-467A-A089-2E26C7A500A6}" type="datetime1">
              <a:rPr lang="zh-CN" altLang="en-US" smtClean="0"/>
              <a:pPr/>
              <a:t>2019/10/24</a:t>
            </a:fld>
            <a:endParaRPr lang="en-US" altLang="zh-CN" smtClean="0"/>
          </a:p>
        </p:txBody>
      </p:sp>
      <p:sp>
        <p:nvSpPr>
          <p:cNvPr id="174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74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4880786-43C5-4D51-A779-045D8B472567}" type="slidenum">
              <a:rPr lang="zh-CN" altLang="en-US" smtClean="0"/>
              <a:pPr/>
              <a:t>14</a:t>
            </a:fld>
            <a:endParaRPr lang="en-US" altLang="zh-CN" smtClean="0"/>
          </a:p>
        </p:txBody>
      </p:sp>
      <p:sp>
        <p:nvSpPr>
          <p:cNvPr id="17413" name="Rectangle 5"/>
          <p:cNvSpPr>
            <a:spLocks noGrp="1" noChangeArrowheads="1"/>
          </p:cNvSpPr>
          <p:nvPr>
            <p:ph type="title"/>
          </p:nvPr>
        </p:nvSpPr>
        <p:spPr>
          <a:noFill/>
        </p:spPr>
        <p:txBody>
          <a:bodyPr/>
          <a:lstStyle/>
          <a:p>
            <a:pPr eaLnBrk="1" hangingPunct="1"/>
            <a:r>
              <a:rPr lang="en-US" altLang="zh-CN" smtClean="0">
                <a:ea typeface="宋体" panose="02010600030101010101" pitchFamily="2" charset="-122"/>
              </a:rPr>
              <a:t>ALOHA </a:t>
            </a:r>
            <a:endParaRPr lang="zh-CN" altLang="en-US" smtClean="0">
              <a:ea typeface="宋体" panose="02010600030101010101" pitchFamily="2" charset="-122"/>
            </a:endParaRPr>
          </a:p>
        </p:txBody>
      </p:sp>
      <p:sp>
        <p:nvSpPr>
          <p:cNvPr id="97286" name="Rectangle 6"/>
          <p:cNvSpPr>
            <a:spLocks noGrp="1" noChangeArrowheads="1"/>
          </p:cNvSpPr>
          <p:nvPr>
            <p:ph type="body" idx="1"/>
          </p:nvPr>
        </p:nvSpPr>
        <p:spPr>
          <a:xfrm>
            <a:off x="244475" y="1271588"/>
            <a:ext cx="8680450" cy="4881562"/>
          </a:xfrm>
          <a:noFill/>
        </p:spPr>
        <p:txBody>
          <a:bodyPr/>
          <a:lstStyle/>
          <a:p>
            <a:pPr eaLnBrk="1" hangingPunct="1">
              <a:buFontTx/>
              <a:buChar char="•"/>
            </a:pPr>
            <a:r>
              <a:rPr lang="en-US" altLang="zh-CN" smtClean="0">
                <a:ea typeface="宋体" panose="02010600030101010101" pitchFamily="2" charset="-122"/>
              </a:rPr>
              <a:t>Example:</a:t>
            </a:r>
          </a:p>
          <a:p>
            <a:pPr eaLnBrk="1" hangingPunct="1">
              <a:buFontTx/>
              <a:buNone/>
            </a:pPr>
            <a:r>
              <a:rPr lang="en-US" altLang="zh-CN" smtClean="0">
                <a:ea typeface="宋体" panose="02010600030101010101" pitchFamily="2" charset="-122"/>
              </a:rPr>
              <a:t>        Measurement of a slotted ALOHA channel with an infinite number of users show that 20 percent of slots are idle .</a:t>
            </a:r>
          </a:p>
          <a:p>
            <a:pPr eaLnBrk="1" hangingPunct="1">
              <a:buFontTx/>
              <a:buAutoNum type="arabicPeriod"/>
            </a:pPr>
            <a:r>
              <a:rPr lang="en-US" altLang="zh-CN" smtClean="0">
                <a:ea typeface="宋体" panose="02010600030101010101" pitchFamily="2" charset="-122"/>
              </a:rPr>
              <a:t>What is the channel load, G?</a:t>
            </a:r>
          </a:p>
          <a:p>
            <a:pPr eaLnBrk="1" hangingPunct="1">
              <a:buFontTx/>
              <a:buAutoNum type="arabicPeriod"/>
            </a:pPr>
            <a:r>
              <a:rPr lang="en-US" altLang="zh-CN" smtClean="0">
                <a:ea typeface="宋体" panose="02010600030101010101" pitchFamily="2" charset="-122"/>
              </a:rPr>
              <a:t>What is the throughput?</a:t>
            </a:r>
          </a:p>
          <a:p>
            <a:pPr eaLnBrk="1" hangingPunct="1">
              <a:buFontTx/>
              <a:buAutoNum type="arabicPeriod"/>
            </a:pPr>
            <a:r>
              <a:rPr lang="en-US" altLang="zh-CN" smtClean="0">
                <a:ea typeface="宋体" panose="02010600030101010101" pitchFamily="2" charset="-122"/>
              </a:rPr>
              <a:t>Is the channel underloaded or overloaded?</a:t>
            </a:r>
          </a:p>
          <a:p>
            <a:pPr eaLnBrk="1" hangingPunct="1">
              <a:buFontTx/>
              <a:buNone/>
            </a:pPr>
            <a:endParaRPr lang="en-US" altLang="zh-CN" smtClean="0">
              <a:ea typeface="宋体" panose="02010600030101010101" pitchFamily="2" charset="-122"/>
            </a:endParaRPr>
          </a:p>
          <a:p>
            <a:pPr eaLnBrk="1" hangingPunct="1">
              <a:buFontTx/>
              <a:buNone/>
            </a:pPr>
            <a:r>
              <a:rPr lang="en-US" altLang="zh-CN" smtClean="0">
                <a:ea typeface="宋体" panose="02010600030101010101" pitchFamily="2" charset="-122"/>
              </a:rPr>
              <a:t>1) </a:t>
            </a:r>
            <a:r>
              <a:rPr lang="en-US" altLang="zh-CN" b="1" smtClean="0">
                <a:ea typeface="宋体" panose="02010600030101010101" pitchFamily="2" charset="-122"/>
              </a:rPr>
              <a:t>Poisson distribution:         Pr[k] = G</a:t>
            </a:r>
            <a:r>
              <a:rPr lang="en-US" altLang="zh-CN" b="1" baseline="30000" smtClean="0">
                <a:ea typeface="宋体" panose="02010600030101010101" pitchFamily="2" charset="-122"/>
              </a:rPr>
              <a:t>k</a:t>
            </a:r>
            <a:r>
              <a:rPr lang="en-US" altLang="zh-CN" b="1" smtClean="0">
                <a:ea typeface="宋体" panose="02010600030101010101" pitchFamily="2" charset="-122"/>
              </a:rPr>
              <a:t>e</a:t>
            </a:r>
            <a:r>
              <a:rPr lang="en-US" altLang="zh-CN" b="1" baseline="30000" smtClean="0">
                <a:ea typeface="宋体" panose="02010600030101010101" pitchFamily="2" charset="-122"/>
              </a:rPr>
              <a:t>-G</a:t>
            </a:r>
            <a:r>
              <a:rPr lang="en-US" altLang="zh-CN" b="1" smtClean="0">
                <a:ea typeface="宋体" panose="02010600030101010101" pitchFamily="2" charset="-122"/>
              </a:rPr>
              <a:t>/k!</a:t>
            </a:r>
          </a:p>
          <a:p>
            <a:pPr lvl="2" eaLnBrk="1" hangingPunct="1">
              <a:buFontTx/>
              <a:buNone/>
            </a:pPr>
            <a:r>
              <a:rPr lang="en-US" altLang="zh-CN" smtClean="0">
                <a:ea typeface="宋体" panose="02010600030101010101" pitchFamily="2" charset="-122"/>
              </a:rPr>
              <a:t>P</a:t>
            </a:r>
            <a:r>
              <a:rPr lang="en-US" altLang="zh-CN" baseline="-25000" smtClean="0">
                <a:ea typeface="宋体" panose="02010600030101010101" pitchFamily="2" charset="-122"/>
              </a:rPr>
              <a:t>0</a:t>
            </a:r>
            <a:r>
              <a:rPr lang="en-US" altLang="zh-CN" smtClean="0">
                <a:ea typeface="宋体" panose="02010600030101010101" pitchFamily="2" charset="-122"/>
              </a:rPr>
              <a:t>=e</a:t>
            </a:r>
            <a:r>
              <a:rPr lang="en-US" altLang="zh-CN" baseline="30000" smtClean="0">
                <a:ea typeface="宋体" panose="02010600030101010101" pitchFamily="2" charset="-122"/>
              </a:rPr>
              <a:t>-G</a:t>
            </a:r>
            <a:r>
              <a:rPr lang="en-US" altLang="zh-CN" smtClean="0">
                <a:ea typeface="宋体" panose="02010600030101010101" pitchFamily="2" charset="-122"/>
              </a:rPr>
              <a:t>  </a:t>
            </a:r>
            <a:r>
              <a:rPr lang="zh-CN" altLang="en-US" smtClean="0">
                <a:ea typeface="宋体" panose="02010600030101010101" pitchFamily="2" charset="-122"/>
              </a:rPr>
              <a:t>，</a:t>
            </a:r>
            <a:r>
              <a:rPr lang="en-US" altLang="zh-CN" smtClean="0">
                <a:ea typeface="宋体" panose="02010600030101010101" pitchFamily="2" charset="-122"/>
              </a:rPr>
              <a:t>so  G= -lnP</a:t>
            </a:r>
            <a:r>
              <a:rPr lang="en-US" altLang="zh-CN" baseline="-25000" smtClean="0">
                <a:ea typeface="宋体" panose="02010600030101010101" pitchFamily="2" charset="-122"/>
              </a:rPr>
              <a:t>0</a:t>
            </a:r>
            <a:r>
              <a:rPr lang="en-US" altLang="zh-CN" smtClean="0">
                <a:ea typeface="宋体" panose="02010600030101010101" pitchFamily="2" charset="-122"/>
              </a:rPr>
              <a:t> = -ln 0.2 = 1.6</a:t>
            </a:r>
          </a:p>
          <a:p>
            <a:pPr eaLnBrk="1" hangingPunct="1">
              <a:buFontTx/>
              <a:buNone/>
            </a:pPr>
            <a:r>
              <a:rPr lang="en-US" altLang="zh-CN" smtClean="0">
                <a:ea typeface="宋体" panose="02010600030101010101" pitchFamily="2" charset="-122"/>
              </a:rPr>
              <a:t>2) S = G*e</a:t>
            </a:r>
            <a:r>
              <a:rPr lang="en-US" altLang="zh-CN" baseline="30000" smtClean="0">
                <a:ea typeface="宋体" panose="02010600030101010101" pitchFamily="2" charset="-122"/>
              </a:rPr>
              <a:t>-G</a:t>
            </a:r>
            <a:r>
              <a:rPr lang="en-US" altLang="zh-CN" smtClean="0">
                <a:ea typeface="宋体" panose="02010600030101010101" pitchFamily="2" charset="-122"/>
              </a:rPr>
              <a:t> = G*0.2 = 1.6*0.2 = 0.32</a:t>
            </a:r>
          </a:p>
          <a:p>
            <a:pPr eaLnBrk="1" hangingPunct="1">
              <a:buFontTx/>
              <a:buNone/>
            </a:pPr>
            <a:r>
              <a:rPr lang="en-US" altLang="zh-CN" smtClean="0">
                <a:ea typeface="宋体" panose="02010600030101010101" pitchFamily="2" charset="-122"/>
              </a:rPr>
              <a:t>3) G =   1.6 &gt;1, so the channel  is overloaded.</a:t>
            </a:r>
          </a:p>
          <a:p>
            <a:pPr eaLnBrk="1" hangingPunct="1">
              <a:buFontTx/>
              <a:buNone/>
            </a:pPr>
            <a:endParaRPr lang="en-US"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7286">
                                            <p:txEl>
                                              <p:pRg st="6" end="6"/>
                                            </p:txEl>
                                          </p:spTgt>
                                        </p:tgtEl>
                                        <p:attrNameLst>
                                          <p:attrName>style.visibility</p:attrName>
                                        </p:attrNameLst>
                                      </p:cBhvr>
                                      <p:to>
                                        <p:strVal val="visible"/>
                                      </p:to>
                                    </p:set>
                                    <p:anim calcmode="lin" valueType="num">
                                      <p:cBhvr additive="base">
                                        <p:cTn id="7" dur="500" fill="hold"/>
                                        <p:tgtEl>
                                          <p:spTgt spid="97286">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728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7286">
                                            <p:txEl>
                                              <p:pRg st="7" end="7"/>
                                            </p:txEl>
                                          </p:spTgt>
                                        </p:tgtEl>
                                        <p:attrNameLst>
                                          <p:attrName>style.visibility</p:attrName>
                                        </p:attrNameLst>
                                      </p:cBhvr>
                                      <p:to>
                                        <p:strVal val="visible"/>
                                      </p:to>
                                    </p:set>
                                    <p:anim calcmode="lin" valueType="num">
                                      <p:cBhvr additive="base">
                                        <p:cTn id="13" dur="500" fill="hold"/>
                                        <p:tgtEl>
                                          <p:spTgt spid="97286">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728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7286">
                                            <p:txEl>
                                              <p:pRg st="8" end="8"/>
                                            </p:txEl>
                                          </p:spTgt>
                                        </p:tgtEl>
                                        <p:attrNameLst>
                                          <p:attrName>style.visibility</p:attrName>
                                        </p:attrNameLst>
                                      </p:cBhvr>
                                      <p:to>
                                        <p:strVal val="visible"/>
                                      </p:to>
                                    </p:set>
                                    <p:anim calcmode="lin" valueType="num">
                                      <p:cBhvr additive="base">
                                        <p:cTn id="19" dur="500" fill="hold"/>
                                        <p:tgtEl>
                                          <p:spTgt spid="97286">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728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97286">
                                            <p:txEl>
                                              <p:pRg st="9" end="9"/>
                                            </p:txEl>
                                          </p:spTgt>
                                        </p:tgtEl>
                                        <p:attrNameLst>
                                          <p:attrName>style.visibility</p:attrName>
                                        </p:attrNameLst>
                                      </p:cBhvr>
                                      <p:to>
                                        <p:strVal val="visible"/>
                                      </p:to>
                                    </p:set>
                                    <p:anim calcmode="lin" valueType="num">
                                      <p:cBhvr additive="base">
                                        <p:cTn id="25" dur="500" fill="hold"/>
                                        <p:tgtEl>
                                          <p:spTgt spid="97286">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728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27B9FBA-1203-4C07-A428-899B2096F1DB}" type="datetime1">
              <a:rPr lang="zh-CN" altLang="en-US" smtClean="0"/>
              <a:pPr/>
              <a:t>2019/10/24</a:t>
            </a:fld>
            <a:endParaRPr lang="en-US" altLang="zh-CN" smtClean="0"/>
          </a:p>
        </p:txBody>
      </p:sp>
      <p:sp>
        <p:nvSpPr>
          <p:cNvPr id="1843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843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93D958-391E-4A71-BAAB-066D693D5011}" type="slidenum">
              <a:rPr lang="zh-CN" altLang="en-US" smtClean="0"/>
              <a:pPr/>
              <a:t>15</a:t>
            </a:fld>
            <a:endParaRPr lang="en-US" altLang="zh-CN" smtClean="0"/>
          </a:p>
        </p:txBody>
      </p:sp>
      <p:sp>
        <p:nvSpPr>
          <p:cNvPr id="18437" name="Rectangle 4"/>
          <p:cNvSpPr>
            <a:spLocks noGrp="1" noChangeArrowheads="1"/>
          </p:cNvSpPr>
          <p:nvPr>
            <p:ph type="title"/>
          </p:nvPr>
        </p:nvSpPr>
        <p:spPr>
          <a:noFill/>
        </p:spPr>
        <p:txBody>
          <a:bodyPr/>
          <a:lstStyle/>
          <a:p>
            <a:pPr eaLnBrk="1" hangingPunct="1"/>
            <a:r>
              <a:rPr lang="en-US" altLang="zh-CN" smtClean="0">
                <a:ea typeface="宋体" panose="02010600030101010101" pitchFamily="2" charset="-122"/>
              </a:rPr>
              <a:t>  ALOHA  </a:t>
            </a:r>
          </a:p>
        </p:txBody>
      </p:sp>
      <p:sp>
        <p:nvSpPr>
          <p:cNvPr id="18438" name="Rectangle 5"/>
          <p:cNvSpPr>
            <a:spLocks noGrp="1" noChangeArrowheads="1"/>
          </p:cNvSpPr>
          <p:nvPr>
            <p:ph type="body" idx="1"/>
          </p:nvPr>
        </p:nvSpPr>
        <p:spPr>
          <a:xfrm>
            <a:off x="0" y="5476875"/>
            <a:ext cx="9144000" cy="838200"/>
          </a:xfrm>
          <a:noFill/>
        </p:spPr>
        <p:txBody>
          <a:bodyPr/>
          <a:lstStyle/>
          <a:p>
            <a:pPr algn="ctr" eaLnBrk="1" hangingPunct="1">
              <a:buFontTx/>
              <a:buNone/>
            </a:pPr>
            <a:r>
              <a:rPr lang="en-US" altLang="zh-CN" smtClean="0">
                <a:ea typeface="宋体" panose="02010600030101010101" pitchFamily="2" charset="-122"/>
              </a:rPr>
              <a:t>Throughput versus offered traffic for ALOHA systems.</a:t>
            </a:r>
          </a:p>
        </p:txBody>
      </p:sp>
      <p:pic>
        <p:nvPicPr>
          <p:cNvPr id="18439" name="Picture 6" descr="4-0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9925" y="1443038"/>
            <a:ext cx="7818438" cy="357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781D3E-9B5F-413E-9A5F-7C71AD45B444}" type="datetime1">
              <a:rPr lang="zh-CN" altLang="en-US" smtClean="0"/>
              <a:pPr/>
              <a:t>2019/10/24</a:t>
            </a:fld>
            <a:endParaRPr lang="en-US" altLang="zh-CN" smtClean="0"/>
          </a:p>
        </p:txBody>
      </p:sp>
      <p:sp>
        <p:nvSpPr>
          <p:cNvPr id="1945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946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B90414-9138-476C-82EA-631039BCF9EA}" type="slidenum">
              <a:rPr lang="zh-CN" altLang="en-US" smtClean="0"/>
              <a:pPr/>
              <a:t>16</a:t>
            </a:fld>
            <a:endParaRPr lang="en-US" altLang="zh-CN" smtClean="0"/>
          </a:p>
        </p:txBody>
      </p:sp>
      <p:sp>
        <p:nvSpPr>
          <p:cNvPr id="1946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CSMA</a:t>
            </a:r>
            <a:r>
              <a:rPr lang="zh-CN" altLang="en-US" smtClean="0">
                <a:ea typeface="宋体" panose="02010600030101010101" pitchFamily="2" charset="-122"/>
              </a:rPr>
              <a:t>（载波监听多路访问）</a:t>
            </a:r>
          </a:p>
        </p:txBody>
      </p:sp>
      <p:sp>
        <p:nvSpPr>
          <p:cNvPr id="19462" name="Rectangle 5"/>
          <p:cNvSpPr>
            <a:spLocks noChangeArrowheads="1"/>
          </p:cNvSpPr>
          <p:nvPr/>
        </p:nvSpPr>
        <p:spPr bwMode="auto">
          <a:xfrm>
            <a:off x="620713" y="1411288"/>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140000"/>
              </a:lnSpc>
              <a:buFontTx/>
              <a:buChar char="•"/>
            </a:pPr>
            <a:r>
              <a:rPr lang="en-US" altLang="zh-CN" sz="2800">
                <a:ea typeface="宋体" panose="02010600030101010101" pitchFamily="2" charset="-122"/>
              </a:rPr>
              <a:t>ALOHA </a:t>
            </a:r>
            <a:r>
              <a:rPr lang="zh-CN" altLang="en-US" sz="2800">
                <a:latin typeface="宋体" panose="02010600030101010101" pitchFamily="2" charset="-122"/>
                <a:ea typeface="宋体" panose="02010600030101010101" pitchFamily="2" charset="-122"/>
              </a:rPr>
              <a:t>和分槽</a:t>
            </a:r>
            <a:r>
              <a:rPr lang="en-US" altLang="zh-CN" sz="2800">
                <a:ea typeface="宋体" panose="02010600030101010101" pitchFamily="2" charset="-122"/>
              </a:rPr>
              <a:t>ALOHA</a:t>
            </a:r>
            <a:r>
              <a:rPr lang="zh-CN" altLang="en-US" sz="2800">
                <a:latin typeface="宋体" panose="02010600030101010101" pitchFamily="2" charset="-122"/>
                <a:ea typeface="宋体" panose="02010600030101010101" pitchFamily="2" charset="-122"/>
              </a:rPr>
              <a:t>都没有利用到无线分组网和局域网的一个主要特性，那就是与帧的传输时间相比，</a:t>
            </a:r>
            <a:r>
              <a:rPr lang="zh-CN" altLang="en-US" sz="2800" b="1">
                <a:solidFill>
                  <a:srgbClr val="FF3300"/>
                </a:solidFill>
                <a:latin typeface="宋体" panose="02010600030101010101" pitchFamily="2" charset="-122"/>
                <a:ea typeface="宋体" panose="02010600030101010101" pitchFamily="2" charset="-122"/>
              </a:rPr>
              <a:t>传播时间是很短的</a:t>
            </a:r>
            <a:r>
              <a:rPr lang="zh-CN" altLang="en-US" sz="2800">
                <a:latin typeface="宋体" panose="02010600030101010101" pitchFamily="2" charset="-122"/>
                <a:ea typeface="宋体" panose="02010600030101010101" pitchFamily="2" charset="-122"/>
              </a:rPr>
              <a:t>：当一个站点发送帧后，别的站点马上就会知道。</a:t>
            </a:r>
          </a:p>
          <a:p>
            <a:pPr eaLnBrk="1" hangingPunct="1">
              <a:buFontTx/>
              <a:buChar char="•"/>
            </a:pPr>
            <a:r>
              <a:rPr lang="en-US" altLang="zh-CN" sz="2300">
                <a:ea typeface="宋体" panose="02010600030101010101" pitchFamily="2" charset="-122"/>
              </a:rPr>
              <a:t>Persistent and Nonpersistent CSMA</a:t>
            </a:r>
          </a:p>
          <a:p>
            <a:pPr lvl="1" eaLnBrk="1" hangingPunct="1"/>
            <a:r>
              <a:rPr lang="en-US" altLang="zh-CN">
                <a:ea typeface="宋体" panose="02010600030101010101" pitchFamily="2" charset="-122"/>
              </a:rPr>
              <a:t>1-persistent CSMA</a:t>
            </a:r>
          </a:p>
          <a:p>
            <a:pPr lvl="1" eaLnBrk="1" hangingPunct="1"/>
            <a:r>
              <a:rPr lang="en-US" altLang="zh-CN">
                <a:ea typeface="宋体" panose="02010600030101010101" pitchFamily="2" charset="-122"/>
              </a:rPr>
              <a:t>Nonpersistent CSMA</a:t>
            </a:r>
          </a:p>
          <a:p>
            <a:pPr lvl="1" eaLnBrk="1" hangingPunct="1"/>
            <a:r>
              <a:rPr lang="en-US" altLang="zh-CN">
                <a:ea typeface="宋体" panose="02010600030101010101" pitchFamily="2" charset="-122"/>
              </a:rPr>
              <a:t>P-persistent CSMA</a:t>
            </a:r>
          </a:p>
          <a:p>
            <a:pPr eaLnBrk="1" hangingPunct="1">
              <a:lnSpc>
                <a:spcPct val="140000"/>
              </a:lnSpc>
              <a:buFontTx/>
              <a:buChar char="•"/>
            </a:pPr>
            <a:endParaRPr lang="zh-CN" altLang="en-US" sz="2800">
              <a:latin typeface="宋体" panose="02010600030101010101" pitchFamily="2" charset="-122"/>
              <a:ea typeface="宋体" panose="02010600030101010101" pitchFamily="2" charset="-122"/>
            </a:endParaRPr>
          </a:p>
          <a:p>
            <a:pPr eaLnBrk="1" hangingPunct="1">
              <a:lnSpc>
                <a:spcPct val="90000"/>
              </a:lnSpc>
            </a:pPr>
            <a:endParaRPr lang="zh-CN" altLang="en-US" sz="2800">
              <a:ea typeface="宋体" panose="02010600030101010101" pitchFamily="2" charset="-122"/>
            </a:endParaRPr>
          </a:p>
          <a:p>
            <a:pPr lvl="1" eaLnBrk="1" hangingPunct="1">
              <a:lnSpc>
                <a:spcPct val="90000"/>
              </a:lnSpc>
            </a:pPr>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5FEA849-6307-4888-97F0-C95CB530DC30}" type="datetime1">
              <a:rPr lang="zh-CN" altLang="en-US" smtClean="0"/>
              <a:pPr/>
              <a:t>2019/10/24</a:t>
            </a:fld>
            <a:endParaRPr lang="en-US" altLang="zh-CN" smtClean="0"/>
          </a:p>
        </p:txBody>
      </p:sp>
      <p:sp>
        <p:nvSpPr>
          <p:cNvPr id="204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04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4F7F3B-2A50-4B0D-9ABF-CFE343B2D127}" type="slidenum">
              <a:rPr lang="zh-CN" altLang="en-US" smtClean="0"/>
              <a:pPr/>
              <a:t>17</a:t>
            </a:fld>
            <a:endParaRPr lang="en-US" altLang="zh-CN" smtClean="0"/>
          </a:p>
        </p:txBody>
      </p:sp>
      <p:sp>
        <p:nvSpPr>
          <p:cNvPr id="20485" name="Rectangle 2"/>
          <p:cNvSpPr>
            <a:spLocks noGrp="1" noChangeArrowheads="1"/>
          </p:cNvSpPr>
          <p:nvPr>
            <p:ph type="title"/>
          </p:nvPr>
        </p:nvSpPr>
        <p:spPr/>
        <p:txBody>
          <a:bodyPr/>
          <a:lstStyle/>
          <a:p>
            <a:pPr eaLnBrk="1" hangingPunct="1"/>
            <a:endParaRPr lang="zh-CN" altLang="en-US" smtClean="0">
              <a:ea typeface="宋体" panose="02010600030101010101" pitchFamily="2" charset="-122"/>
            </a:endParaRPr>
          </a:p>
        </p:txBody>
      </p:sp>
      <p:sp>
        <p:nvSpPr>
          <p:cNvPr id="20486" name="Rectangle 4"/>
          <p:cNvSpPr>
            <a:spLocks noChangeArrowheads="1"/>
          </p:cNvSpPr>
          <p:nvPr/>
        </p:nvSpPr>
        <p:spPr bwMode="auto">
          <a:xfrm>
            <a:off x="685800" y="12192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n-US" altLang="zh-CN" sz="2800">
                <a:latin typeface="宋体" panose="02010600030101010101" pitchFamily="2" charset="-122"/>
                <a:ea typeface="宋体" panose="02010600030101010101" pitchFamily="2" charset="-122"/>
              </a:rPr>
              <a:t>CSMA</a:t>
            </a:r>
            <a:r>
              <a:rPr lang="zh-CN" altLang="en-US" sz="2800">
                <a:latin typeface="宋体" panose="02010600030101010101" pitchFamily="2" charset="-122"/>
                <a:ea typeface="宋体" panose="02010600030101010101" pitchFamily="2" charset="-122"/>
              </a:rPr>
              <a:t>机制：也称为先听先说</a:t>
            </a:r>
          </a:p>
          <a:p>
            <a:pPr lvl="1" eaLnBrk="1" hangingPunct="1">
              <a:lnSpc>
                <a:spcPct val="90000"/>
              </a:lnSpc>
            </a:pPr>
            <a:r>
              <a:rPr lang="zh-CN" altLang="en-US">
                <a:latin typeface="宋体" panose="02010600030101010101" pitchFamily="2" charset="-122"/>
                <a:ea typeface="宋体" panose="02010600030101010101" pitchFamily="2" charset="-122"/>
              </a:rPr>
              <a:t>想要传输的站点首先侦听传输介质上是否有其他站点在传输（载波监听</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。如果传输介质忙，它必须等待。如果空闲，则可传输。</a:t>
            </a:r>
          </a:p>
          <a:p>
            <a:pPr lvl="1" eaLnBrk="1" hangingPunct="1">
              <a:lnSpc>
                <a:spcPct val="90000"/>
              </a:lnSpc>
            </a:pPr>
            <a:r>
              <a:rPr lang="zh-CN" altLang="en-US">
                <a:latin typeface="宋体" panose="02010600030101010101" pitchFamily="2" charset="-122"/>
                <a:ea typeface="宋体" panose="02010600030101010101" pitchFamily="2" charset="-122"/>
              </a:rPr>
              <a:t>两个或多个站点还是有可能同时开始传输，这时就会产生冲突。考虑到这种情况，发送站点在发送完后要等待一段时间（要把来回传输的最大时间和发送确认的站点竞争信道的时间考虑在内）以等待确认，如果没有收到确认，发送站点认为发生了冲突，就重发该帧。</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CF9B26-E7BB-4E86-AA0C-CA7D6167E72E}" type="datetime1">
              <a:rPr lang="zh-CN" altLang="en-US" smtClean="0"/>
              <a:pPr/>
              <a:t>2019/10/24</a:t>
            </a:fld>
            <a:endParaRPr lang="en-US" altLang="zh-CN" smtClean="0"/>
          </a:p>
        </p:txBody>
      </p:sp>
      <p:sp>
        <p:nvSpPr>
          <p:cNvPr id="215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15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5802FF-21FD-4094-A0F8-55DFBA6A1B0B}" type="slidenum">
              <a:rPr lang="zh-CN" altLang="en-US" smtClean="0"/>
              <a:pPr/>
              <a:t>18</a:t>
            </a:fld>
            <a:endParaRPr lang="en-US" altLang="zh-CN" smtClean="0"/>
          </a:p>
        </p:txBody>
      </p:sp>
      <p:sp>
        <p:nvSpPr>
          <p:cNvPr id="21509" name="Rectangle 4"/>
          <p:cNvSpPr>
            <a:spLocks noChangeArrowheads="1"/>
          </p:cNvSpPr>
          <p:nvPr/>
        </p:nvSpPr>
        <p:spPr bwMode="auto">
          <a:xfrm>
            <a:off x="685800" y="249238"/>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4400">
                <a:solidFill>
                  <a:srgbClr val="FF0000"/>
                </a:solidFill>
                <a:latin typeface="Times New Roman" panose="02020603050405020304" pitchFamily="18" charset="0"/>
                <a:ea typeface="宋体" panose="02010600030101010101" pitchFamily="2" charset="-122"/>
              </a:rPr>
              <a:t>CSMA</a:t>
            </a:r>
            <a:r>
              <a:rPr lang="zh-CN" altLang="en-US" sz="4400">
                <a:solidFill>
                  <a:srgbClr val="FF0000"/>
                </a:solidFill>
                <a:latin typeface="Times New Roman" panose="02020603050405020304" pitchFamily="18" charset="0"/>
                <a:ea typeface="宋体" panose="02010600030101010101" pitchFamily="2" charset="-122"/>
              </a:rPr>
              <a:t>：持续算法</a:t>
            </a:r>
          </a:p>
        </p:txBody>
      </p:sp>
      <p:sp>
        <p:nvSpPr>
          <p:cNvPr id="21510" name="Rectangle 5"/>
          <p:cNvSpPr>
            <a:spLocks noChangeArrowheads="1"/>
          </p:cNvSpPr>
          <p:nvPr/>
        </p:nvSpPr>
        <p:spPr bwMode="auto">
          <a:xfrm>
            <a:off x="685800" y="1362075"/>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zh-CN" altLang="en-US" sz="2800">
                <a:latin typeface="宋体" panose="02010600030101010101" pitchFamily="2" charset="-122"/>
                <a:ea typeface="宋体" panose="02010600030101010101" pitchFamily="2" charset="-122"/>
              </a:rPr>
              <a:t>当发现传输介质忙时，站点该怎么办？</a:t>
            </a:r>
          </a:p>
          <a:p>
            <a:pPr lvl="1" eaLnBrk="1" hangingPunct="1"/>
            <a:r>
              <a:rPr lang="zh-CN" altLang="en-US">
                <a:latin typeface="宋体" panose="02010600030101010101" pitchFamily="2" charset="-122"/>
                <a:ea typeface="宋体" panose="02010600030101010101" pitchFamily="2" charset="-122"/>
              </a:rPr>
              <a:t>非持续</a:t>
            </a:r>
            <a:r>
              <a:rPr lang="en-US" altLang="zh-CN">
                <a:ea typeface="宋体" panose="02010600030101010101" pitchFamily="2" charset="-122"/>
              </a:rPr>
              <a:t>CSMA</a:t>
            </a:r>
          </a:p>
          <a:p>
            <a:pPr lvl="2" eaLnBrk="1" hangingPunct="1">
              <a:buFontTx/>
              <a:buNone/>
            </a:pPr>
            <a:r>
              <a:rPr lang="zh-CN" altLang="en-US" sz="2800">
                <a:ea typeface="宋体" panose="02010600030101010101" pitchFamily="2" charset="-122"/>
              </a:rPr>
              <a:t>基本思想：</a:t>
            </a:r>
          </a:p>
          <a:p>
            <a:pPr lvl="3" eaLnBrk="1" hangingPunct="1">
              <a:buFontTx/>
              <a:buAutoNum type="arabicPeriod"/>
            </a:pPr>
            <a:r>
              <a:rPr lang="zh-CN" altLang="en-US" sz="2800">
                <a:latin typeface="宋体" panose="02010600030101010101" pitchFamily="2" charset="-122"/>
                <a:ea typeface="宋体" panose="02010600030101010101" pitchFamily="2" charset="-122"/>
              </a:rPr>
              <a:t>若媒体空闲就传输；否则，转到第</a:t>
            </a:r>
            <a:r>
              <a:rPr lang="en-US" altLang="zh-CN" sz="2800">
                <a:ea typeface="宋体" panose="02010600030101010101" pitchFamily="2" charset="-122"/>
              </a:rPr>
              <a:t>2</a:t>
            </a:r>
            <a:r>
              <a:rPr lang="zh-CN" altLang="en-US" sz="2800">
                <a:latin typeface="宋体" panose="02010600030101010101" pitchFamily="2" charset="-122"/>
                <a:ea typeface="宋体" panose="02010600030101010101" pitchFamily="2" charset="-122"/>
              </a:rPr>
              <a:t>步</a:t>
            </a:r>
            <a:r>
              <a:rPr lang="zh-CN" altLang="en-US" sz="2800">
                <a:ea typeface="宋体" panose="02010600030101010101" pitchFamily="2" charset="-122"/>
              </a:rPr>
              <a:t> </a:t>
            </a:r>
          </a:p>
          <a:p>
            <a:pPr lvl="3" eaLnBrk="1" hangingPunct="1">
              <a:buFontTx/>
              <a:buAutoNum type="arabicPeriod"/>
            </a:pPr>
            <a:r>
              <a:rPr lang="zh-CN" altLang="en-US" sz="2800">
                <a:latin typeface="宋体" panose="02010600030101010101" pitchFamily="2" charset="-122"/>
                <a:ea typeface="宋体" panose="02010600030101010101" pitchFamily="2" charset="-122"/>
              </a:rPr>
              <a:t>若媒体忙，等待一段随机的重传延迟时间，重复第</a:t>
            </a:r>
            <a:r>
              <a:rPr lang="en-US" altLang="zh-CN" sz="2800">
                <a:ea typeface="宋体" panose="02010600030101010101" pitchFamily="2" charset="-122"/>
              </a:rPr>
              <a:t>1</a:t>
            </a:r>
            <a:r>
              <a:rPr lang="zh-CN" altLang="en-US" sz="2800">
                <a:latin typeface="宋体" panose="02010600030101010101" pitchFamily="2" charset="-122"/>
                <a:ea typeface="宋体" panose="02010600030101010101" pitchFamily="2" charset="-122"/>
              </a:rPr>
              <a:t>步</a:t>
            </a:r>
          </a:p>
          <a:p>
            <a:pPr lvl="2" eaLnBrk="1" hangingPunct="1">
              <a:buFontTx/>
              <a:buNone/>
            </a:pPr>
            <a:r>
              <a:rPr lang="zh-CN" altLang="en-US" sz="2800">
                <a:latin typeface="宋体" panose="02010600030101010101" pitchFamily="2" charset="-122"/>
                <a:ea typeface="宋体" panose="02010600030101010101" pitchFamily="2" charset="-122"/>
              </a:rPr>
              <a:t>缺点：如果多个站点同时会浪费部分信道容量</a:t>
            </a:r>
          </a:p>
          <a:p>
            <a:pPr lvl="1" eaLnBrk="1" hangingPunct="1">
              <a:buFontTx/>
              <a:buNone/>
            </a:pPr>
            <a:r>
              <a:rPr lang="zh-CN" altLang="en-US">
                <a:ea typeface="宋体" panose="02010600030101010101" pitchFamily="2" charset="-122"/>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D412A0-DD90-4D4A-9BBD-6DFEE1A705D3}" type="datetime1">
              <a:rPr lang="zh-CN" altLang="en-US" smtClean="0"/>
              <a:pPr/>
              <a:t>2019/10/24</a:t>
            </a:fld>
            <a:endParaRPr lang="en-US" altLang="zh-CN" smtClean="0"/>
          </a:p>
        </p:txBody>
      </p:sp>
      <p:sp>
        <p:nvSpPr>
          <p:cNvPr id="225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25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CB3D45-CA7C-4E1D-B470-31F57449F64A}" type="slidenum">
              <a:rPr lang="zh-CN" altLang="en-US" smtClean="0"/>
              <a:pPr/>
              <a:t>19</a:t>
            </a:fld>
            <a:endParaRPr lang="en-US" altLang="zh-CN" smtClean="0"/>
          </a:p>
        </p:txBody>
      </p:sp>
      <p:sp>
        <p:nvSpPr>
          <p:cNvPr id="22533" name="Rectangle 4"/>
          <p:cNvSpPr>
            <a:spLocks noChangeArrowheads="1"/>
          </p:cNvSpPr>
          <p:nvPr/>
        </p:nvSpPr>
        <p:spPr bwMode="auto">
          <a:xfrm>
            <a:off x="660400" y="377825"/>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4400">
                <a:solidFill>
                  <a:srgbClr val="FF0000"/>
                </a:solidFill>
                <a:latin typeface="Times New Roman" panose="02020603050405020304" pitchFamily="18" charset="0"/>
                <a:ea typeface="宋体" panose="02010600030101010101" pitchFamily="2" charset="-122"/>
              </a:rPr>
              <a:t>CSMA</a:t>
            </a:r>
            <a:r>
              <a:rPr lang="zh-CN" altLang="en-US" sz="4400">
                <a:solidFill>
                  <a:srgbClr val="FF0000"/>
                </a:solidFill>
                <a:latin typeface="Times New Roman" panose="02020603050405020304" pitchFamily="18" charset="0"/>
                <a:ea typeface="宋体" panose="02010600030101010101" pitchFamily="2" charset="-122"/>
              </a:rPr>
              <a:t>：持续算法（续）</a:t>
            </a:r>
          </a:p>
        </p:txBody>
      </p:sp>
      <p:sp>
        <p:nvSpPr>
          <p:cNvPr id="22534" name="Rectangle 5"/>
          <p:cNvSpPr>
            <a:spLocks noChangeArrowheads="1"/>
          </p:cNvSpPr>
          <p:nvPr/>
        </p:nvSpPr>
        <p:spPr bwMode="auto">
          <a:xfrm>
            <a:off x="685800" y="19812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n-US" altLang="zh-CN" sz="2800">
                <a:ea typeface="宋体" panose="02010600030101010101" pitchFamily="2" charset="-122"/>
              </a:rPr>
              <a:t>1-</a:t>
            </a:r>
            <a:r>
              <a:rPr lang="zh-CN" altLang="en-US" sz="2800">
                <a:latin typeface="宋体" panose="02010600030101010101" pitchFamily="2" charset="-122"/>
                <a:ea typeface="宋体" panose="02010600030101010101" pitchFamily="2" charset="-122"/>
              </a:rPr>
              <a:t>持续</a:t>
            </a:r>
            <a:r>
              <a:rPr lang="en-US" altLang="zh-CN" sz="2800">
                <a:ea typeface="宋体" panose="02010600030101010101" pitchFamily="2" charset="-122"/>
              </a:rPr>
              <a:t>CSMA</a:t>
            </a:r>
            <a:r>
              <a:rPr lang="zh-CN" altLang="en-US" sz="2800">
                <a:latin typeface="宋体" panose="02010600030101010101" pitchFamily="2" charset="-122"/>
                <a:ea typeface="宋体" panose="02010600030101010101" pitchFamily="2" charset="-122"/>
              </a:rPr>
              <a:t>协议</a:t>
            </a:r>
            <a:r>
              <a:rPr lang="zh-CN" altLang="en-US" sz="2800">
                <a:ea typeface="宋体" panose="02010600030101010101" pitchFamily="2" charset="-122"/>
              </a:rPr>
              <a:t> </a:t>
            </a:r>
          </a:p>
          <a:p>
            <a:pPr lvl="1" eaLnBrk="1" hangingPunct="1">
              <a:lnSpc>
                <a:spcPct val="90000"/>
              </a:lnSpc>
            </a:pPr>
            <a:r>
              <a:rPr lang="zh-CN" altLang="en-US" sz="3200">
                <a:ea typeface="宋体" panose="02010600030101010101" pitchFamily="2" charset="-122"/>
              </a:rPr>
              <a:t>基本思想：</a:t>
            </a:r>
          </a:p>
          <a:p>
            <a:pPr lvl="2" eaLnBrk="1" hangingPunct="1">
              <a:lnSpc>
                <a:spcPct val="90000"/>
              </a:lnSpc>
              <a:buFontTx/>
              <a:buAutoNum type="arabicPeriod"/>
            </a:pPr>
            <a:r>
              <a:rPr lang="zh-CN" altLang="en-US" sz="2800">
                <a:ea typeface="宋体" panose="02010600030101010101" pitchFamily="2" charset="-122"/>
              </a:rPr>
              <a:t>若媒体空闲就传输；否则，转到第</a:t>
            </a:r>
            <a:r>
              <a:rPr lang="en-US" altLang="zh-CN" sz="2800">
                <a:ea typeface="宋体" panose="02010600030101010101" pitchFamily="2" charset="-122"/>
              </a:rPr>
              <a:t>2</a:t>
            </a:r>
            <a:r>
              <a:rPr lang="zh-CN" altLang="en-US" sz="2800">
                <a:ea typeface="宋体" panose="02010600030101010101" pitchFamily="2" charset="-122"/>
              </a:rPr>
              <a:t>步。</a:t>
            </a:r>
          </a:p>
          <a:p>
            <a:pPr lvl="2" eaLnBrk="1" hangingPunct="1">
              <a:lnSpc>
                <a:spcPct val="90000"/>
              </a:lnSpc>
              <a:buFontTx/>
              <a:buAutoNum type="arabicPeriod"/>
            </a:pPr>
            <a:r>
              <a:rPr lang="zh-CN" altLang="en-US" sz="2800">
                <a:ea typeface="宋体" panose="02010600030101010101" pitchFamily="2" charset="-122"/>
              </a:rPr>
              <a:t>若媒体忙则继续监听，直到检测到信道空闲然后立即传输。</a:t>
            </a:r>
          </a:p>
          <a:p>
            <a:pPr lvl="2" eaLnBrk="1" hangingPunct="1">
              <a:lnSpc>
                <a:spcPct val="90000"/>
              </a:lnSpc>
              <a:buFontTx/>
              <a:buAutoNum type="arabicPeriod"/>
            </a:pPr>
            <a:r>
              <a:rPr lang="zh-CN" altLang="en-US" sz="2800">
                <a:ea typeface="宋体" panose="02010600030101010101" pitchFamily="2" charset="-122"/>
              </a:rPr>
              <a:t>如有冲突，则等待一段随机的时间重复第</a:t>
            </a:r>
            <a:r>
              <a:rPr lang="en-US" altLang="zh-CN" sz="2800">
                <a:ea typeface="宋体" panose="02010600030101010101" pitchFamily="2" charset="-122"/>
              </a:rPr>
              <a:t>1</a:t>
            </a:r>
            <a:r>
              <a:rPr lang="zh-CN" altLang="en-US" sz="2800">
                <a:ea typeface="宋体" panose="02010600030101010101" pitchFamily="2" charset="-122"/>
              </a:rPr>
              <a:t>步。</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064991-D46D-4A10-8B58-806FB6388944}" type="datetime1">
              <a:rPr lang="zh-CN" altLang="en-US" smtClean="0"/>
              <a:pPr/>
              <a:t>2019/10/24</a:t>
            </a:fld>
            <a:endParaRPr lang="en-US" altLang="zh-CN" smtClean="0"/>
          </a:p>
        </p:txBody>
      </p:sp>
      <p:sp>
        <p:nvSpPr>
          <p:cNvPr id="51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1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04E1AC5-11C3-4929-98EC-AC70C0794886}" type="slidenum">
              <a:rPr lang="zh-CN" altLang="en-US" smtClean="0"/>
              <a:pPr/>
              <a:t>2</a:t>
            </a:fld>
            <a:endParaRPr lang="en-US" altLang="zh-CN" smtClean="0"/>
          </a:p>
        </p:txBody>
      </p:sp>
      <p:sp>
        <p:nvSpPr>
          <p:cNvPr id="5125" name="Rectangle 4"/>
          <p:cNvSpPr>
            <a:spLocks noChangeArrowheads="1"/>
          </p:cNvSpPr>
          <p:nvPr/>
        </p:nvSpPr>
        <p:spPr bwMode="auto">
          <a:xfrm>
            <a:off x="587375" y="3343275"/>
            <a:ext cx="7969250" cy="2584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b="1">
                <a:ea typeface="宋体" panose="02010600030101010101" pitchFamily="2" charset="-122"/>
              </a:rPr>
              <a:t>      </a:t>
            </a:r>
            <a:r>
              <a:rPr lang="en-US" altLang="zh-CN" b="1">
                <a:solidFill>
                  <a:srgbClr val="FF3300"/>
                </a:solidFill>
                <a:latin typeface="黑体" panose="02010609060101010101" pitchFamily="49" charset="-122"/>
                <a:ea typeface="黑体" panose="02010609060101010101" pitchFamily="49" charset="-122"/>
              </a:rPr>
              <a:t>MAC</a:t>
            </a:r>
            <a:r>
              <a:rPr lang="zh-CN" altLang="en-US" b="1">
                <a:solidFill>
                  <a:srgbClr val="FF3300"/>
                </a:solidFill>
                <a:latin typeface="黑体" panose="02010609060101010101" pitchFamily="49" charset="-122"/>
                <a:ea typeface="黑体" panose="02010609060101010101" pitchFamily="49" charset="-122"/>
              </a:rPr>
              <a:t>子层负责介质访问控制机制的实现，即处理局域网中各站点对共享通信介质的争用问题</a:t>
            </a:r>
            <a:r>
              <a:rPr lang="zh-CN" altLang="en-US" b="1">
                <a:ea typeface="宋体" panose="02010600030101010101" pitchFamily="2" charset="-122"/>
              </a:rPr>
              <a:t>，不同类型的局域网通常使用不同的介质访问控制协议，另外</a:t>
            </a:r>
            <a:r>
              <a:rPr lang="en-US" altLang="zh-CN" b="1">
                <a:ea typeface="宋体" panose="02010600030101010101" pitchFamily="2" charset="-122"/>
              </a:rPr>
              <a:t>MAC</a:t>
            </a:r>
            <a:r>
              <a:rPr lang="zh-CN" altLang="en-US" b="1">
                <a:ea typeface="宋体" panose="02010600030101010101" pitchFamily="2" charset="-122"/>
              </a:rPr>
              <a:t>子层还涉及局域网中的物理寻址；而</a:t>
            </a:r>
            <a:r>
              <a:rPr lang="en-US" altLang="zh-CN" b="1">
                <a:ea typeface="宋体" panose="02010600030101010101" pitchFamily="2" charset="-122"/>
              </a:rPr>
              <a:t>LLC</a:t>
            </a:r>
            <a:r>
              <a:rPr lang="zh-CN" altLang="en-US" b="1">
                <a:ea typeface="宋体" panose="02010600030101010101" pitchFamily="2" charset="-122"/>
              </a:rPr>
              <a:t>子层负责屏蔽掉</a:t>
            </a:r>
            <a:r>
              <a:rPr lang="en-US" altLang="zh-CN" b="1">
                <a:ea typeface="宋体" panose="02010600030101010101" pitchFamily="2" charset="-122"/>
              </a:rPr>
              <a:t>MAC</a:t>
            </a:r>
            <a:r>
              <a:rPr lang="zh-CN" altLang="en-US" b="1">
                <a:ea typeface="宋体" panose="02010600030101010101" pitchFamily="2" charset="-122"/>
              </a:rPr>
              <a:t>子层的不同实现，将其变成统一的</a:t>
            </a:r>
            <a:r>
              <a:rPr lang="en-US" altLang="zh-CN" b="1">
                <a:ea typeface="宋体" panose="02010600030101010101" pitchFamily="2" charset="-122"/>
              </a:rPr>
              <a:t>LLC</a:t>
            </a:r>
            <a:r>
              <a:rPr lang="zh-CN" altLang="en-US" b="1">
                <a:ea typeface="宋体" panose="02010600030101010101" pitchFamily="2" charset="-122"/>
              </a:rPr>
              <a:t>界面，从而向网络层提供一致的服务，</a:t>
            </a:r>
            <a:r>
              <a:rPr lang="en-US" altLang="zh-CN" b="1">
                <a:ea typeface="宋体" panose="02010600030101010101" pitchFamily="2" charset="-122"/>
              </a:rPr>
              <a:t>LLC</a:t>
            </a:r>
            <a:r>
              <a:rPr lang="zh-CN" altLang="en-US" b="1">
                <a:ea typeface="宋体" panose="02010600030101010101" pitchFamily="2" charset="-122"/>
              </a:rPr>
              <a:t>子层向网络层提供的服务通过与网络层之间的逻辑接口实现，这些逻辑接口又被称为服务访问点（</a:t>
            </a:r>
            <a:r>
              <a:rPr lang="en-US" altLang="zh-CN" b="1">
                <a:ea typeface="宋体" panose="02010600030101010101" pitchFamily="2" charset="-122"/>
              </a:rPr>
              <a:t>SAP</a:t>
            </a:r>
            <a:r>
              <a:rPr lang="zh-CN" altLang="en-US" b="1">
                <a:ea typeface="宋体" panose="02010600030101010101" pitchFamily="2" charset="-122"/>
              </a:rPr>
              <a:t>，</a:t>
            </a:r>
            <a:r>
              <a:rPr lang="en-US" altLang="zh-CN" b="1">
                <a:ea typeface="宋体" panose="02010600030101010101" pitchFamily="2" charset="-122"/>
              </a:rPr>
              <a:t>Service Access Point</a:t>
            </a:r>
            <a:r>
              <a:rPr lang="zh-CN" altLang="en-US" b="1">
                <a:ea typeface="宋体" panose="02010600030101010101" pitchFamily="2" charset="-122"/>
              </a:rPr>
              <a:t>）。这样的局域网体系结构不仅使得</a:t>
            </a:r>
            <a:r>
              <a:rPr lang="en-US" altLang="zh-CN" b="1">
                <a:ea typeface="宋体" panose="02010600030101010101" pitchFamily="2" charset="-122"/>
              </a:rPr>
              <a:t>IEEE 802</a:t>
            </a:r>
            <a:r>
              <a:rPr lang="zh-CN" altLang="en-US" b="1">
                <a:ea typeface="宋体" panose="02010600030101010101" pitchFamily="2" charset="-122"/>
              </a:rPr>
              <a:t>标准更具有可扩充性，有利于其将来接纳新的介质访问控制方法和新的局域网技术，同时也不会使局域网技术的发展或变革影响到网络层。</a:t>
            </a:r>
          </a:p>
        </p:txBody>
      </p:sp>
      <p:pic>
        <p:nvPicPr>
          <p:cNvPr id="5126" name="Picture 4" descr="4-2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84238" y="201613"/>
            <a:ext cx="7573962" cy="3141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81EFFD6-8086-452C-98F7-93BB6A05570B}" type="datetime1">
              <a:rPr lang="zh-CN" altLang="en-US" smtClean="0"/>
              <a:pPr/>
              <a:t>2019/10/24</a:t>
            </a:fld>
            <a:endParaRPr lang="en-US" altLang="zh-CN" smtClean="0"/>
          </a:p>
        </p:txBody>
      </p:sp>
      <p:sp>
        <p:nvSpPr>
          <p:cNvPr id="235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35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4C605A-C3E3-49BD-B9B7-A2AD6ED12158}" type="slidenum">
              <a:rPr lang="zh-CN" altLang="en-US" smtClean="0"/>
              <a:pPr/>
              <a:t>20</a:t>
            </a:fld>
            <a:endParaRPr lang="en-US" altLang="zh-CN" smtClean="0"/>
          </a:p>
        </p:txBody>
      </p:sp>
      <p:sp>
        <p:nvSpPr>
          <p:cNvPr id="23557" name="Rectangle 2"/>
          <p:cNvSpPr>
            <a:spLocks noGrp="1" noChangeArrowheads="1"/>
          </p:cNvSpPr>
          <p:nvPr>
            <p:ph type="title"/>
          </p:nvPr>
        </p:nvSpPr>
        <p:spPr/>
        <p:txBody>
          <a:bodyPr/>
          <a:lstStyle/>
          <a:p>
            <a:pPr eaLnBrk="1" hangingPunct="1"/>
            <a:endParaRPr lang="zh-CN" altLang="en-US" smtClean="0">
              <a:ea typeface="宋体" panose="02010600030101010101" pitchFamily="2" charset="-122"/>
            </a:endParaRPr>
          </a:p>
        </p:txBody>
      </p:sp>
      <p:sp>
        <p:nvSpPr>
          <p:cNvPr id="23558" name="Rectangle 4"/>
          <p:cNvSpPr>
            <a:spLocks noChangeArrowheads="1"/>
          </p:cNvSpPr>
          <p:nvPr/>
        </p:nvSpPr>
        <p:spPr bwMode="auto">
          <a:xfrm>
            <a:off x="533400" y="1214438"/>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n-US" altLang="zh-CN" sz="2800">
                <a:ea typeface="宋体" panose="02010600030101010101" pitchFamily="2" charset="-122"/>
              </a:rPr>
              <a:t>P-</a:t>
            </a:r>
            <a:r>
              <a:rPr lang="zh-CN" altLang="en-US" sz="2800">
                <a:latin typeface="宋体" panose="02010600030101010101" pitchFamily="2" charset="-122"/>
                <a:ea typeface="宋体" panose="02010600030101010101" pitchFamily="2" charset="-122"/>
              </a:rPr>
              <a:t>持续协议：</a:t>
            </a:r>
          </a:p>
          <a:p>
            <a:pPr lvl="1" eaLnBrk="1" hangingPunct="1">
              <a:lnSpc>
                <a:spcPct val="90000"/>
              </a:lnSpc>
              <a:buFont typeface="Times New Roman" panose="02020603050405020304" pitchFamily="18" charset="0"/>
              <a:buChar char="-"/>
            </a:pPr>
            <a:r>
              <a:rPr lang="zh-CN" altLang="en-US">
                <a:ea typeface="宋体" panose="02010600030101010101" pitchFamily="2" charset="-122"/>
              </a:rPr>
              <a:t>若媒体空闲，以概率</a:t>
            </a:r>
            <a:r>
              <a:rPr lang="en-US" altLang="zh-CN">
                <a:ea typeface="宋体" panose="02010600030101010101" pitchFamily="2" charset="-122"/>
              </a:rPr>
              <a:t>P</a:t>
            </a:r>
            <a:r>
              <a:rPr lang="zh-CN" altLang="en-US">
                <a:ea typeface="宋体" panose="02010600030101010101" pitchFamily="2" charset="-122"/>
              </a:rPr>
              <a:t>传输，以概率</a:t>
            </a:r>
            <a:r>
              <a:rPr lang="en-US" altLang="zh-CN">
                <a:ea typeface="宋体" panose="02010600030101010101" pitchFamily="2" charset="-122"/>
              </a:rPr>
              <a:t>(1-P)</a:t>
            </a:r>
            <a:r>
              <a:rPr lang="zh-CN" altLang="en-US">
                <a:ea typeface="宋体" panose="02010600030101010101" pitchFamily="2" charset="-122"/>
              </a:rPr>
              <a:t>延迟一个时间单位。该时间单位通常等于最大的传播延迟的两倍。</a:t>
            </a:r>
          </a:p>
          <a:p>
            <a:pPr lvl="1" eaLnBrk="1" hangingPunct="1">
              <a:lnSpc>
                <a:spcPct val="90000"/>
              </a:lnSpc>
              <a:buFont typeface="Times New Roman" panose="02020603050405020304" pitchFamily="18" charset="0"/>
              <a:buChar char="-"/>
            </a:pPr>
            <a:r>
              <a:rPr lang="zh-CN" altLang="en-US">
                <a:ea typeface="宋体" panose="02010600030101010101" pitchFamily="2" charset="-122"/>
              </a:rPr>
              <a:t>若传输延迟了一个时间单位，则重复第</a:t>
            </a:r>
            <a:r>
              <a:rPr lang="en-US" altLang="zh-CN">
                <a:ea typeface="宋体" panose="02010600030101010101" pitchFamily="2" charset="-122"/>
              </a:rPr>
              <a:t>1</a:t>
            </a:r>
            <a:r>
              <a:rPr lang="zh-CN" altLang="en-US">
                <a:ea typeface="宋体" panose="02010600030101010101" pitchFamily="2" charset="-122"/>
              </a:rPr>
              <a:t>步。</a:t>
            </a:r>
          </a:p>
          <a:p>
            <a:pPr lvl="1" eaLnBrk="1" hangingPunct="1">
              <a:lnSpc>
                <a:spcPct val="90000"/>
              </a:lnSpc>
              <a:buFont typeface="Times New Roman" panose="02020603050405020304" pitchFamily="18" charset="0"/>
              <a:buChar char="-"/>
            </a:pPr>
            <a:r>
              <a:rPr lang="zh-CN" altLang="en-US">
                <a:ea typeface="宋体" panose="02010600030101010101" pitchFamily="2" charset="-122"/>
              </a:rPr>
              <a:t>若媒体忙，继续监听直到信道空闲并重复第</a:t>
            </a:r>
            <a:r>
              <a:rPr lang="en-US" altLang="zh-CN">
                <a:ea typeface="宋体" panose="02010600030101010101" pitchFamily="2" charset="-122"/>
              </a:rPr>
              <a:t>1</a:t>
            </a:r>
            <a:r>
              <a:rPr lang="zh-CN" altLang="en-US">
                <a:ea typeface="宋体" panose="02010600030101010101" pitchFamily="2" charset="-122"/>
              </a:rPr>
              <a:t>步。</a:t>
            </a:r>
          </a:p>
          <a:p>
            <a:pPr lvl="1" eaLnBrk="1" hangingPunct="1">
              <a:lnSpc>
                <a:spcPct val="90000"/>
              </a:lnSpc>
              <a:buFontTx/>
              <a:buChar char="•"/>
            </a:pPr>
            <a:endParaRPr lang="zh-CN" altLang="en-US">
              <a:ea typeface="宋体" panose="02010600030101010101" pitchFamily="2" charset="-122"/>
            </a:endParaRPr>
          </a:p>
          <a:p>
            <a:pPr eaLnBrk="1" hangingPunct="1"/>
            <a:endParaRPr lang="zh-CN" altLang="en-US" sz="2800">
              <a:ea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C9270D-4AB9-40D9-8D71-288A12DC50C4}" type="datetime1">
              <a:rPr lang="zh-CN" altLang="en-US" smtClean="0"/>
              <a:pPr/>
              <a:t>2019/10/24</a:t>
            </a:fld>
            <a:endParaRPr lang="en-US" altLang="zh-CN" smtClean="0"/>
          </a:p>
        </p:txBody>
      </p:sp>
      <p:sp>
        <p:nvSpPr>
          <p:cNvPr id="245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45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43B918-C35D-4EFF-97C0-ECE472CE8789}" type="slidenum">
              <a:rPr lang="zh-CN" altLang="en-US" smtClean="0"/>
              <a:pPr/>
              <a:t>21</a:t>
            </a:fld>
            <a:endParaRPr lang="en-US" altLang="zh-CN" smtClean="0"/>
          </a:p>
        </p:txBody>
      </p:sp>
      <p:sp>
        <p:nvSpPr>
          <p:cNvPr id="24581"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Persistent</a:t>
            </a:r>
            <a:r>
              <a:rPr lang="zh-CN" altLang="en-US" sz="4000" smtClean="0">
                <a:ea typeface="宋体" panose="02010600030101010101" pitchFamily="2" charset="-122"/>
              </a:rPr>
              <a:t>（持续） </a:t>
            </a:r>
            <a:r>
              <a:rPr lang="en-US" altLang="zh-CN" sz="4000" smtClean="0">
                <a:ea typeface="宋体" panose="02010600030101010101" pitchFamily="2" charset="-122"/>
              </a:rPr>
              <a:t>and Nonpersistent</a:t>
            </a:r>
            <a:r>
              <a:rPr lang="zh-CN" altLang="en-US" sz="4000" smtClean="0">
                <a:ea typeface="宋体" panose="02010600030101010101" pitchFamily="2" charset="-122"/>
              </a:rPr>
              <a:t>（非持续） </a:t>
            </a:r>
            <a:r>
              <a:rPr lang="en-US" altLang="zh-CN" sz="4000" smtClean="0">
                <a:ea typeface="宋体" panose="02010600030101010101" pitchFamily="2" charset="-122"/>
              </a:rPr>
              <a:t>CSMA(1)</a:t>
            </a:r>
          </a:p>
        </p:txBody>
      </p:sp>
      <p:sp>
        <p:nvSpPr>
          <p:cNvPr id="24582" name="Rectangle 3"/>
          <p:cNvSpPr>
            <a:spLocks noGrp="1" noChangeArrowheads="1"/>
          </p:cNvSpPr>
          <p:nvPr>
            <p:ph type="body" idx="1"/>
          </p:nvPr>
        </p:nvSpPr>
        <p:spPr>
          <a:xfrm>
            <a:off x="517525" y="5394325"/>
            <a:ext cx="7881938" cy="838200"/>
          </a:xfrm>
        </p:spPr>
        <p:txBody>
          <a:bodyPr/>
          <a:lstStyle/>
          <a:p>
            <a:pPr algn="ctr" eaLnBrk="1" hangingPunct="1">
              <a:buFontTx/>
              <a:buNone/>
            </a:pPr>
            <a:r>
              <a:rPr lang="en-US" altLang="zh-CN" smtClean="0">
                <a:ea typeface="宋体" panose="02010600030101010101" pitchFamily="2" charset="-122"/>
              </a:rPr>
              <a:t>Comparison of the channel utilization versus load for various random access protocols.</a:t>
            </a:r>
          </a:p>
        </p:txBody>
      </p:sp>
      <p:pic>
        <p:nvPicPr>
          <p:cNvPr id="24583" name="Picture 4" descr="4-0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49338" y="1544638"/>
            <a:ext cx="7351712" cy="3500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564DAA-DCDF-4919-8D46-F4485D4218CF}" type="datetime1">
              <a:rPr lang="zh-CN" altLang="en-US" smtClean="0"/>
              <a:pPr/>
              <a:t>2019/10/24</a:t>
            </a:fld>
            <a:endParaRPr lang="en-US" altLang="zh-CN" smtClean="0"/>
          </a:p>
        </p:txBody>
      </p:sp>
      <p:sp>
        <p:nvSpPr>
          <p:cNvPr id="2560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560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63DE81D-7463-43BC-B918-261A6AE376D0}" type="slidenum">
              <a:rPr lang="zh-CN" altLang="en-US" smtClean="0"/>
              <a:pPr/>
              <a:t>22</a:t>
            </a:fld>
            <a:endParaRPr lang="en-US" altLang="zh-CN" smtClean="0"/>
          </a:p>
        </p:txBody>
      </p:sp>
      <p:sp>
        <p:nvSpPr>
          <p:cNvPr id="25605" name="Rectangle 4"/>
          <p:cNvSpPr>
            <a:spLocks noChangeArrowheads="1"/>
          </p:cNvSpPr>
          <p:nvPr/>
        </p:nvSpPr>
        <p:spPr bwMode="auto">
          <a:xfrm>
            <a:off x="0" y="0"/>
            <a:ext cx="9144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4000">
                <a:solidFill>
                  <a:srgbClr val="FF0000"/>
                </a:solidFill>
                <a:latin typeface="Times New Roman" panose="02020603050405020304" pitchFamily="18" charset="0"/>
                <a:ea typeface="宋体" panose="02010600030101010101" pitchFamily="2" charset="-122"/>
              </a:rPr>
              <a:t>Persistent</a:t>
            </a:r>
            <a:r>
              <a:rPr lang="zh-CN" altLang="en-US" sz="4000">
                <a:solidFill>
                  <a:srgbClr val="FF0000"/>
                </a:solidFill>
                <a:latin typeface="Times New Roman" panose="02020603050405020304" pitchFamily="18" charset="0"/>
                <a:ea typeface="宋体" panose="02010600030101010101" pitchFamily="2" charset="-122"/>
              </a:rPr>
              <a:t>（持续） </a:t>
            </a:r>
            <a:r>
              <a:rPr lang="en-US" altLang="zh-CN" sz="4000">
                <a:solidFill>
                  <a:srgbClr val="FF0000"/>
                </a:solidFill>
                <a:latin typeface="Times New Roman" panose="02020603050405020304" pitchFamily="18" charset="0"/>
                <a:ea typeface="宋体" panose="02010600030101010101" pitchFamily="2" charset="-122"/>
              </a:rPr>
              <a:t>and Nonpersistent</a:t>
            </a:r>
            <a:r>
              <a:rPr lang="zh-CN" altLang="en-US" sz="4000">
                <a:solidFill>
                  <a:srgbClr val="FF0000"/>
                </a:solidFill>
                <a:latin typeface="Times New Roman" panose="02020603050405020304" pitchFamily="18" charset="0"/>
                <a:ea typeface="宋体" panose="02010600030101010101" pitchFamily="2" charset="-122"/>
              </a:rPr>
              <a:t>（非持续） </a:t>
            </a:r>
            <a:r>
              <a:rPr lang="en-US" altLang="zh-CN" sz="4000">
                <a:solidFill>
                  <a:srgbClr val="FF0000"/>
                </a:solidFill>
                <a:latin typeface="Times New Roman" panose="02020603050405020304" pitchFamily="18" charset="0"/>
                <a:ea typeface="宋体" panose="02010600030101010101" pitchFamily="2" charset="-122"/>
              </a:rPr>
              <a:t>CSMA(2)</a:t>
            </a:r>
            <a:endParaRPr lang="zh-CN" altLang="en-US" sz="4000">
              <a:solidFill>
                <a:srgbClr val="FF0000"/>
              </a:solidFill>
              <a:latin typeface="Times New Roman" panose="02020603050405020304" pitchFamily="18" charset="0"/>
              <a:ea typeface="宋体" panose="02010600030101010101" pitchFamily="2" charset="-122"/>
            </a:endParaRPr>
          </a:p>
        </p:txBody>
      </p:sp>
      <p:sp>
        <p:nvSpPr>
          <p:cNvPr id="25606" name="Rectangle 5"/>
          <p:cNvSpPr>
            <a:spLocks noChangeArrowheads="1"/>
          </p:cNvSpPr>
          <p:nvPr/>
        </p:nvSpPr>
        <p:spPr bwMode="auto">
          <a:xfrm>
            <a:off x="471488" y="1169988"/>
            <a:ext cx="8672512" cy="5688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4268" tIns="62134" rIns="124268" bIns="62134"/>
          <a:lstStyle>
            <a:lvl1pPr marL="471488" indent="-471488" defTabSz="1246188">
              <a:spcBef>
                <a:spcPct val="20000"/>
              </a:spcBef>
              <a:buClr>
                <a:schemeClr val="accent2"/>
              </a:buClr>
              <a:buAutoNum type="alphaLcParenR"/>
              <a:defRPr sz="2400">
                <a:solidFill>
                  <a:schemeClr val="tx1"/>
                </a:solidFill>
                <a:latin typeface="Times New Roman" panose="02020603050405020304" pitchFamily="18" charset="0"/>
              </a:defRPr>
            </a:lvl1pPr>
            <a:lvl2pPr marL="1014413" indent="-396875" defTabSz="1246188">
              <a:spcBef>
                <a:spcPct val="20000"/>
              </a:spcBef>
              <a:buClr>
                <a:schemeClr val="accent2"/>
              </a:buClr>
              <a:buChar char="–"/>
              <a:defRPr sz="2800">
                <a:solidFill>
                  <a:schemeClr val="tx1"/>
                </a:solidFill>
                <a:latin typeface="Times New Roman" panose="02020603050405020304" pitchFamily="18" charset="0"/>
              </a:defRPr>
            </a:lvl2pPr>
            <a:lvl3pPr marL="1558925" indent="-312738" defTabSz="1246188">
              <a:spcBef>
                <a:spcPct val="20000"/>
              </a:spcBef>
              <a:buClr>
                <a:schemeClr val="accent2"/>
              </a:buClr>
              <a:buChar char="•"/>
              <a:defRPr sz="2400">
                <a:solidFill>
                  <a:schemeClr val="tx1"/>
                </a:solidFill>
                <a:latin typeface="Times New Roman" panose="02020603050405020304" pitchFamily="18" charset="0"/>
              </a:defRPr>
            </a:lvl3pPr>
            <a:lvl4pPr marL="2176463" indent="-312738" defTabSz="1246188">
              <a:spcBef>
                <a:spcPct val="20000"/>
              </a:spcBef>
              <a:buClr>
                <a:schemeClr val="accent2"/>
              </a:buClr>
              <a:buChar char="–"/>
              <a:defRPr sz="2000">
                <a:solidFill>
                  <a:schemeClr val="tx1"/>
                </a:solidFill>
                <a:latin typeface="Times New Roman" panose="02020603050405020304" pitchFamily="18" charset="0"/>
              </a:defRPr>
            </a:lvl4pPr>
            <a:lvl5pPr marL="2792413" indent="-304800" defTabSz="1246188">
              <a:spcBef>
                <a:spcPct val="20000"/>
              </a:spcBef>
              <a:buClr>
                <a:schemeClr val="accent2"/>
              </a:buClr>
              <a:buChar char="»"/>
              <a:defRPr sz="2000">
                <a:solidFill>
                  <a:schemeClr val="tx1"/>
                </a:solidFill>
                <a:latin typeface="Times New Roman" panose="02020603050405020304" pitchFamily="18" charset="0"/>
              </a:defRPr>
            </a:lvl5pPr>
            <a:lvl6pPr marL="32496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7068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41640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6212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sz="2800" b="1">
                <a:ea typeface="宋体" panose="02010600030101010101" pitchFamily="2" charset="-122"/>
              </a:rPr>
              <a:t>1-persistent CSMA (Carrier Sense Multiple Access)</a:t>
            </a:r>
            <a:r>
              <a:rPr lang="en-US" altLang="zh-CN">
                <a:ea typeface="宋体" panose="02010600030101010101" pitchFamily="2" charset="-122"/>
              </a:rPr>
              <a:t> </a:t>
            </a:r>
          </a:p>
          <a:p>
            <a:pPr lvl="1" eaLnBrk="1" hangingPunct="1"/>
            <a:r>
              <a:rPr lang="en-US" altLang="zh-CN" sz="2000" b="1">
                <a:ea typeface="宋体" panose="02010600030101010101" pitchFamily="2" charset="-122"/>
              </a:rPr>
              <a:t>Frames are transmitted when station detect an idle channel.</a:t>
            </a:r>
          </a:p>
          <a:p>
            <a:pPr lvl="1" eaLnBrk="1" hangingPunct="1"/>
            <a:r>
              <a:rPr lang="en-US" altLang="zh-CN" sz="2000" b="1">
                <a:ea typeface="宋体" panose="02010600030101010101" pitchFamily="2" charset="-122"/>
              </a:rPr>
              <a:t>If channel is busy, station waits until it becomes idle.</a:t>
            </a:r>
          </a:p>
          <a:p>
            <a:pPr eaLnBrk="1" hangingPunct="1">
              <a:buFontTx/>
              <a:buChar char="•"/>
            </a:pPr>
            <a:r>
              <a:rPr lang="en-US" altLang="zh-CN" sz="2800" b="1">
                <a:ea typeface="宋体" panose="02010600030101010101" pitchFamily="2" charset="-122"/>
              </a:rPr>
              <a:t>Nonpersistent CSMA</a:t>
            </a:r>
          </a:p>
          <a:p>
            <a:pPr lvl="1" eaLnBrk="1" hangingPunct="1"/>
            <a:r>
              <a:rPr lang="en-US" altLang="zh-CN" sz="2000" b="1">
                <a:ea typeface="宋体" panose="02010600030101010101" pitchFamily="2" charset="-122"/>
              </a:rPr>
              <a:t>Frames are transmitted when station detect an idle channel.</a:t>
            </a:r>
          </a:p>
          <a:p>
            <a:pPr lvl="1" eaLnBrk="1" hangingPunct="1"/>
            <a:r>
              <a:rPr lang="en-US" altLang="zh-CN" sz="2000" b="1">
                <a:ea typeface="宋体" panose="02010600030101010101" pitchFamily="2" charset="-122"/>
              </a:rPr>
              <a:t>If channel is busy, station waits a random period of time and then senses the channel again until it becomes idle.</a:t>
            </a:r>
          </a:p>
          <a:p>
            <a:pPr eaLnBrk="1" hangingPunct="1">
              <a:buFontTx/>
              <a:buChar char="•"/>
            </a:pPr>
            <a:r>
              <a:rPr lang="en-US" altLang="zh-CN" sz="2800" b="1">
                <a:ea typeface="宋体" panose="02010600030101010101" pitchFamily="2" charset="-122"/>
              </a:rPr>
              <a:t>P- persistent CSMA</a:t>
            </a:r>
          </a:p>
          <a:p>
            <a:pPr lvl="1" eaLnBrk="1" hangingPunct="1"/>
            <a:r>
              <a:rPr lang="en-US" altLang="zh-CN" sz="2000" b="1">
                <a:ea typeface="宋体" panose="02010600030101010101" pitchFamily="2" charset="-122"/>
              </a:rPr>
              <a:t>when station detect an idle channel, Frames are transmitted with a probability p. With a probability q=1-p, it defers until the next slot.</a:t>
            </a:r>
          </a:p>
          <a:p>
            <a:pPr lvl="1" eaLnBrk="1" hangingPunct="1"/>
            <a:r>
              <a:rPr lang="en-US" altLang="zh-CN" sz="2000" b="1">
                <a:ea typeface="宋体" panose="02010600030101010101" pitchFamily="2" charset="-122"/>
              </a:rPr>
              <a:t>If channel is busy, station waits until the next slot and applies the above algorithm.</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2F23687-BF36-45AA-88F3-D511E0035FE0}" type="datetime1">
              <a:rPr lang="zh-CN" altLang="en-US" smtClean="0"/>
              <a:pPr/>
              <a:t>2019/10/24</a:t>
            </a:fld>
            <a:endParaRPr lang="en-US" altLang="zh-CN" smtClean="0"/>
          </a:p>
        </p:txBody>
      </p:sp>
      <p:sp>
        <p:nvSpPr>
          <p:cNvPr id="2662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662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4246E04-2389-49AF-994F-6EF2841C5BB6}" type="slidenum">
              <a:rPr lang="zh-CN" altLang="en-US" smtClean="0"/>
              <a:pPr/>
              <a:t>23</a:t>
            </a:fld>
            <a:endParaRPr lang="en-US" altLang="zh-CN" smtClean="0"/>
          </a:p>
        </p:txBody>
      </p:sp>
      <p:sp>
        <p:nvSpPr>
          <p:cNvPr id="26629" name="Rectangle 4"/>
          <p:cNvSpPr>
            <a:spLocks noChangeArrowheads="1"/>
          </p:cNvSpPr>
          <p:nvPr/>
        </p:nvSpPr>
        <p:spPr bwMode="auto">
          <a:xfrm>
            <a:off x="660400" y="15875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4400">
                <a:solidFill>
                  <a:srgbClr val="FF0000"/>
                </a:solidFill>
                <a:latin typeface="Times New Roman" panose="02020603050405020304" pitchFamily="18" charset="0"/>
                <a:ea typeface="宋体" panose="02010600030101010101" pitchFamily="2" charset="-122"/>
              </a:rPr>
              <a:t>以太网：</a:t>
            </a:r>
            <a:r>
              <a:rPr lang="en-US" altLang="zh-CN" sz="4400">
                <a:solidFill>
                  <a:srgbClr val="FF0000"/>
                </a:solidFill>
                <a:latin typeface="Times New Roman" panose="02020603050405020304" pitchFamily="18" charset="0"/>
                <a:ea typeface="宋体" panose="02010600030101010101" pitchFamily="2" charset="-122"/>
              </a:rPr>
              <a:t>CSMA/CD</a:t>
            </a:r>
          </a:p>
        </p:txBody>
      </p:sp>
      <p:sp>
        <p:nvSpPr>
          <p:cNvPr id="26630" name="Rectangle 5"/>
          <p:cNvSpPr>
            <a:spLocks noChangeArrowheads="1"/>
          </p:cNvSpPr>
          <p:nvPr/>
        </p:nvSpPr>
        <p:spPr bwMode="auto">
          <a:xfrm>
            <a:off x="685800" y="1349375"/>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533400" indent="-533400">
              <a:spcBef>
                <a:spcPct val="20000"/>
              </a:spcBef>
              <a:buClr>
                <a:schemeClr val="accent2"/>
              </a:buClr>
              <a:buAutoNum type="alphaLcParenR"/>
              <a:defRPr sz="2400">
                <a:solidFill>
                  <a:schemeClr val="tx1"/>
                </a:solidFill>
                <a:latin typeface="Times New Roman" panose="02020603050405020304" pitchFamily="18" charset="0"/>
              </a:defRPr>
            </a:lvl1pPr>
            <a:lvl2pPr marL="914400" indent="-457200">
              <a:spcBef>
                <a:spcPct val="20000"/>
              </a:spcBef>
              <a:buClr>
                <a:schemeClr val="accent2"/>
              </a:buClr>
              <a:buChar char="–"/>
              <a:defRPr sz="2800">
                <a:solidFill>
                  <a:schemeClr val="tx1"/>
                </a:solidFill>
                <a:latin typeface="Times New Roman" panose="02020603050405020304" pitchFamily="18" charset="0"/>
              </a:defRPr>
            </a:lvl2pPr>
            <a:lvl3pPr marL="1295400" indent="-381000">
              <a:spcBef>
                <a:spcPct val="20000"/>
              </a:spcBef>
              <a:buClr>
                <a:schemeClr val="accent2"/>
              </a:buClr>
              <a:buChar char="•"/>
              <a:defRPr sz="2400">
                <a:solidFill>
                  <a:schemeClr val="tx1"/>
                </a:solidFill>
                <a:latin typeface="Times New Roman" panose="02020603050405020304" pitchFamily="18" charset="0"/>
              </a:defRPr>
            </a:lvl3pPr>
            <a:lvl4pPr marL="1714500" indent="-342900">
              <a:spcBef>
                <a:spcPct val="20000"/>
              </a:spcBef>
              <a:buClr>
                <a:schemeClr val="accent2"/>
              </a:buClr>
              <a:buChar char="–"/>
              <a:defRPr sz="2000">
                <a:solidFill>
                  <a:schemeClr val="tx1"/>
                </a:solidFill>
                <a:latin typeface="Times New Roman" panose="02020603050405020304" pitchFamily="18" charset="0"/>
              </a:defRPr>
            </a:lvl4pPr>
            <a:lvl5pPr marL="2171700" indent="-342900">
              <a:spcBef>
                <a:spcPct val="20000"/>
              </a:spcBef>
              <a:buClr>
                <a:schemeClr val="accent2"/>
              </a:buClr>
              <a:buChar char="»"/>
              <a:defRPr sz="2000">
                <a:solidFill>
                  <a:schemeClr val="tx1"/>
                </a:solidFill>
                <a:latin typeface="Times New Roman" panose="02020603050405020304" pitchFamily="18" charset="0"/>
              </a:defRPr>
            </a:lvl5pPr>
            <a:lvl6pPr marL="26289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0861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433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005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zh-CN" altLang="en-US" sz="2800">
                <a:latin typeface="宋体" panose="02010600030101010101" pitchFamily="2" charset="-122"/>
                <a:ea typeface="宋体" panose="02010600030101010101" pitchFamily="2" charset="-122"/>
              </a:rPr>
              <a:t>载波监听多路访问</a:t>
            </a:r>
            <a:r>
              <a:rPr lang="en-US" altLang="zh-CN" sz="2800">
                <a:ea typeface="宋体" panose="02010600030101010101" pitchFamily="2" charset="-122"/>
              </a:rPr>
              <a:t>/</a:t>
            </a:r>
            <a:r>
              <a:rPr lang="zh-CN" altLang="en-US" sz="2800">
                <a:latin typeface="宋体" panose="02010600030101010101" pitchFamily="2" charset="-122"/>
                <a:ea typeface="宋体" panose="02010600030101010101" pitchFamily="2" charset="-122"/>
              </a:rPr>
              <a:t>冲突检测</a:t>
            </a:r>
            <a:r>
              <a:rPr lang="en-US" altLang="zh-CN" sz="2800">
                <a:ea typeface="宋体" panose="02010600030101010101" pitchFamily="2" charset="-122"/>
              </a:rPr>
              <a:t>CSMA/CD </a:t>
            </a:r>
          </a:p>
          <a:p>
            <a:pPr lvl="1" eaLnBrk="1" hangingPunct="1">
              <a:lnSpc>
                <a:spcPct val="90000"/>
              </a:lnSpc>
            </a:pPr>
            <a:r>
              <a:rPr lang="zh-CN" altLang="en-US">
                <a:latin typeface="宋体" panose="02010600030101010101" pitchFamily="2" charset="-122"/>
                <a:ea typeface="宋体" panose="02010600030101010101" pitchFamily="2" charset="-122"/>
              </a:rPr>
              <a:t>载波监听：站点能监测到链路是忙还是空闲；</a:t>
            </a:r>
          </a:p>
          <a:p>
            <a:pPr lvl="1" eaLnBrk="1" hangingPunct="1">
              <a:lnSpc>
                <a:spcPct val="90000"/>
              </a:lnSpc>
            </a:pPr>
            <a:r>
              <a:rPr lang="zh-CN" altLang="en-US">
                <a:latin typeface="宋体" panose="02010600030101010101" pitchFamily="2" charset="-122"/>
                <a:ea typeface="宋体" panose="02010600030101010101" pitchFamily="2" charset="-122"/>
              </a:rPr>
              <a:t>冲突检测：站点在传输的同时监听信道，从而能够监测到站点所传输的帧与别的站点传输的帧之间发生冲突的情形</a:t>
            </a:r>
            <a:r>
              <a:rPr lang="zh-CN" altLang="en-US" sz="2400">
                <a:ea typeface="宋体" panose="02010600030101010101" pitchFamily="2" charset="-122"/>
              </a:rPr>
              <a:t> 。</a:t>
            </a:r>
          </a:p>
          <a:p>
            <a:pPr lvl="1" algn="just" eaLnBrk="1" hangingPunct="1">
              <a:lnSpc>
                <a:spcPct val="90000"/>
              </a:lnSpc>
              <a:buFontTx/>
              <a:buAutoNum type="arabicPeriod"/>
            </a:pPr>
            <a:endParaRPr lang="zh-CN" altLang="en-US" sz="2400">
              <a:ea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70715F-020A-47EF-92C1-7E97310D4450}" type="datetime1">
              <a:rPr lang="zh-CN" altLang="en-US" smtClean="0"/>
              <a:pPr/>
              <a:t>2019/10/24</a:t>
            </a:fld>
            <a:endParaRPr lang="en-US" altLang="zh-CN"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765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60C840-154D-439B-B0DB-75022964C8A0}" type="slidenum">
              <a:rPr lang="zh-CN" altLang="en-US" smtClean="0"/>
              <a:pPr/>
              <a:t>24</a:t>
            </a:fld>
            <a:endParaRPr lang="en-US" altLang="zh-CN" smtClean="0"/>
          </a:p>
        </p:txBody>
      </p:sp>
      <p:sp>
        <p:nvSpPr>
          <p:cNvPr id="2765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CSMA/CD</a:t>
            </a:r>
            <a:r>
              <a:rPr lang="zh-CN" altLang="en-US" smtClean="0">
                <a:ea typeface="宋体" panose="02010600030101010101" pitchFamily="2" charset="-122"/>
              </a:rPr>
              <a:t>（续）</a:t>
            </a:r>
          </a:p>
        </p:txBody>
      </p:sp>
      <p:sp>
        <p:nvSpPr>
          <p:cNvPr id="27654" name="Rectangle 4"/>
          <p:cNvSpPr>
            <a:spLocks noChangeArrowheads="1"/>
          </p:cNvSpPr>
          <p:nvPr/>
        </p:nvSpPr>
        <p:spPr bwMode="auto">
          <a:xfrm>
            <a:off x="533400" y="11430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lvl="1" eaLnBrk="1" hangingPunct="1">
              <a:lnSpc>
                <a:spcPct val="90000"/>
              </a:lnSpc>
              <a:buFont typeface="Wingdings" panose="05000000000000000000" pitchFamily="2" charset="2"/>
              <a:buChar char="l"/>
            </a:pPr>
            <a:r>
              <a:rPr lang="zh-CN" altLang="en-US" sz="3200">
                <a:ea typeface="宋体" panose="02010600030101010101" pitchFamily="2" charset="-122"/>
              </a:rPr>
              <a:t>基本算法：</a:t>
            </a:r>
          </a:p>
          <a:p>
            <a:pPr lvl="2" eaLnBrk="1" hangingPunct="1">
              <a:lnSpc>
                <a:spcPct val="90000"/>
              </a:lnSpc>
              <a:buFontTx/>
              <a:buAutoNum type="arabicPeriod"/>
            </a:pPr>
            <a:r>
              <a:rPr lang="zh-CN" altLang="en-US" sz="2800">
                <a:ea typeface="宋体" panose="02010600030101010101" pitchFamily="2" charset="-122"/>
              </a:rPr>
              <a:t>若媒体空闲，传输；否则，转第</a:t>
            </a:r>
            <a:r>
              <a:rPr lang="en-US" altLang="zh-CN" sz="2800">
                <a:ea typeface="宋体" panose="02010600030101010101" pitchFamily="2" charset="-122"/>
              </a:rPr>
              <a:t>2</a:t>
            </a:r>
            <a:r>
              <a:rPr lang="zh-CN" altLang="en-US" sz="2800">
                <a:ea typeface="宋体" panose="02010600030101010101" pitchFamily="2" charset="-122"/>
              </a:rPr>
              <a:t>步。</a:t>
            </a:r>
          </a:p>
          <a:p>
            <a:pPr lvl="2" eaLnBrk="1" hangingPunct="1">
              <a:lnSpc>
                <a:spcPct val="90000"/>
              </a:lnSpc>
              <a:buFontTx/>
              <a:buAutoNum type="arabicPeriod"/>
            </a:pPr>
            <a:r>
              <a:rPr lang="zh-CN" altLang="en-US" sz="2800">
                <a:ea typeface="宋体" panose="02010600030101010101" pitchFamily="2" charset="-122"/>
              </a:rPr>
              <a:t>若媒体忙，一直监听直到信道空闲然后立即传输。</a:t>
            </a:r>
          </a:p>
          <a:p>
            <a:pPr lvl="2" eaLnBrk="1" hangingPunct="1">
              <a:lnSpc>
                <a:spcPct val="90000"/>
              </a:lnSpc>
              <a:buFontTx/>
              <a:buAutoNum type="arabicPeriod"/>
            </a:pPr>
            <a:r>
              <a:rPr lang="zh-CN" altLang="en-US" sz="2800">
                <a:ea typeface="宋体" panose="02010600030101010101" pitchFamily="2" charset="-122"/>
              </a:rPr>
              <a:t>若在传输中监听到冲突，发出一个短小的人为干扰信号让所有的站点都知道发生了冲突并停止传输。</a:t>
            </a:r>
          </a:p>
          <a:p>
            <a:pPr lvl="2" eaLnBrk="1" hangingPunct="1">
              <a:lnSpc>
                <a:spcPct val="90000"/>
              </a:lnSpc>
              <a:buFontTx/>
              <a:buAutoNum type="arabicPeriod"/>
            </a:pPr>
            <a:r>
              <a:rPr lang="zh-CN" altLang="en-US" sz="2800">
                <a:latin typeface="宋体" panose="02010600030101010101" pitchFamily="2" charset="-122"/>
                <a:ea typeface="宋体" panose="02010600030101010101" pitchFamily="2" charset="-122"/>
              </a:rPr>
              <a:t>发完人为干扰信号，等待一段随机的时间，再次试图传输（从第</a:t>
            </a:r>
            <a:r>
              <a:rPr lang="en-US" altLang="zh-CN" sz="2800">
                <a:ea typeface="宋体" panose="02010600030101010101" pitchFamily="2" charset="-122"/>
              </a:rPr>
              <a:t>1</a:t>
            </a:r>
            <a:r>
              <a:rPr lang="zh-CN" altLang="en-US" sz="2800">
                <a:latin typeface="宋体" panose="02010600030101010101" pitchFamily="2" charset="-122"/>
                <a:ea typeface="宋体" panose="02010600030101010101" pitchFamily="2" charset="-122"/>
              </a:rPr>
              <a:t>步开始重复</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72E737F-BDAF-41F9-B857-FA7D1B2FC5A3}" type="datetime1">
              <a:rPr lang="zh-CN" altLang="en-US" smtClean="0"/>
              <a:pPr/>
              <a:t>2019/10/24</a:t>
            </a:fld>
            <a:endParaRPr lang="en-US" altLang="zh-CN" smtClean="0"/>
          </a:p>
        </p:txBody>
      </p:sp>
      <p:sp>
        <p:nvSpPr>
          <p:cNvPr id="2867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867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2F8297-0701-4A67-8976-1895EC0A3AFE}" type="slidenum">
              <a:rPr lang="zh-CN" altLang="en-US" smtClean="0"/>
              <a:pPr/>
              <a:t>25</a:t>
            </a:fld>
            <a:endParaRPr lang="en-US" altLang="zh-CN" smtClean="0"/>
          </a:p>
        </p:txBody>
      </p:sp>
      <p:sp>
        <p:nvSpPr>
          <p:cNvPr id="2867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CSMA/CD</a:t>
            </a:r>
            <a:r>
              <a:rPr lang="zh-CN" altLang="en-US" smtClean="0">
                <a:ea typeface="宋体" panose="02010600030101010101" pitchFamily="2" charset="-122"/>
              </a:rPr>
              <a:t>（续）</a:t>
            </a:r>
          </a:p>
        </p:txBody>
      </p:sp>
      <p:sp>
        <p:nvSpPr>
          <p:cNvPr id="28678" name="Rectangle 5"/>
          <p:cNvSpPr>
            <a:spLocks noChangeArrowheads="1"/>
          </p:cNvSpPr>
          <p:nvPr/>
        </p:nvSpPr>
        <p:spPr bwMode="auto">
          <a:xfrm>
            <a:off x="539750" y="1390650"/>
            <a:ext cx="3100388" cy="4462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None/>
            </a:pPr>
            <a:r>
              <a:rPr lang="en-US" altLang="zh-CN" sz="2000">
                <a:ea typeface="宋体" panose="02010600030101010101" pitchFamily="2" charset="-122"/>
              </a:rPr>
              <a:t>CSMA/CD</a:t>
            </a:r>
            <a:r>
              <a:rPr lang="zh-CN" altLang="en-US" sz="2000">
                <a:ea typeface="宋体" panose="02010600030101010101" pitchFamily="2" charset="-122"/>
              </a:rPr>
              <a:t>协议的工作过程通常可以概括为：</a:t>
            </a:r>
          </a:p>
          <a:p>
            <a:pPr lvl="1" eaLnBrk="1" hangingPunct="1"/>
            <a:r>
              <a:rPr lang="zh-CN" altLang="en-US" sz="2400" b="1">
                <a:solidFill>
                  <a:srgbClr val="FF3300"/>
                </a:solidFill>
                <a:ea typeface="宋体" panose="02010600030101010101" pitchFamily="2" charset="-122"/>
              </a:rPr>
              <a:t>先听后发、</a:t>
            </a:r>
          </a:p>
          <a:p>
            <a:pPr lvl="1" eaLnBrk="1" hangingPunct="1"/>
            <a:r>
              <a:rPr lang="zh-CN" altLang="en-US" sz="2400" b="1">
                <a:solidFill>
                  <a:srgbClr val="FF3300"/>
                </a:solidFill>
                <a:ea typeface="宋体" panose="02010600030101010101" pitchFamily="2" charset="-122"/>
              </a:rPr>
              <a:t>边听边发、</a:t>
            </a:r>
          </a:p>
          <a:p>
            <a:pPr lvl="1" eaLnBrk="1" hangingPunct="1"/>
            <a:r>
              <a:rPr lang="zh-CN" altLang="en-US" sz="2400" b="1">
                <a:solidFill>
                  <a:srgbClr val="FF3300"/>
                </a:solidFill>
                <a:ea typeface="宋体" panose="02010600030101010101" pitchFamily="2" charset="-122"/>
              </a:rPr>
              <a:t>冲突停发、</a:t>
            </a:r>
          </a:p>
          <a:p>
            <a:pPr lvl="1" eaLnBrk="1" hangingPunct="1"/>
            <a:r>
              <a:rPr lang="zh-CN" altLang="en-US" sz="2400" b="1">
                <a:solidFill>
                  <a:srgbClr val="FF3300"/>
                </a:solidFill>
                <a:ea typeface="宋体" panose="02010600030101010101" pitchFamily="2" charset="-122"/>
              </a:rPr>
              <a:t>随机重发。</a:t>
            </a:r>
          </a:p>
        </p:txBody>
      </p:sp>
      <p:sp>
        <p:nvSpPr>
          <p:cNvPr id="28679" name="Text Box 7"/>
          <p:cNvSpPr txBox="1">
            <a:spLocks noChangeArrowheads="1"/>
          </p:cNvSpPr>
          <p:nvPr/>
        </p:nvSpPr>
        <p:spPr bwMode="auto">
          <a:xfrm>
            <a:off x="1211263" y="5280025"/>
            <a:ext cx="476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spcBef>
                <a:spcPct val="50000"/>
              </a:spcBef>
            </a:pPr>
            <a:endParaRPr lang="zh-CN" altLang="en-US">
              <a:ea typeface="宋体" panose="02010600030101010101" pitchFamily="2" charset="-122"/>
            </a:endParaRPr>
          </a:p>
        </p:txBody>
      </p:sp>
      <p:grpSp>
        <p:nvGrpSpPr>
          <p:cNvPr id="28680" name="Group 14"/>
          <p:cNvGrpSpPr>
            <a:grpSpLocks/>
          </p:cNvGrpSpPr>
          <p:nvPr/>
        </p:nvGrpSpPr>
        <p:grpSpPr bwMode="auto">
          <a:xfrm>
            <a:off x="4013200" y="1147763"/>
            <a:ext cx="4710113" cy="4752975"/>
            <a:chOff x="2528" y="723"/>
            <a:chExt cx="2967" cy="2994"/>
          </a:xfrm>
        </p:grpSpPr>
        <p:pic>
          <p:nvPicPr>
            <p:cNvPr id="28681"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28" y="723"/>
              <a:ext cx="2967" cy="2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8682" name="Line 6"/>
            <p:cNvSpPr>
              <a:spLocks noChangeShapeType="1"/>
            </p:cNvSpPr>
            <p:nvPr/>
          </p:nvSpPr>
          <p:spPr bwMode="auto">
            <a:xfrm flipV="1">
              <a:off x="3821" y="1298"/>
              <a:ext cx="1622" cy="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8683" name="Text Box 8"/>
            <p:cNvSpPr txBox="1">
              <a:spLocks noChangeArrowheads="1"/>
            </p:cNvSpPr>
            <p:nvPr/>
          </p:nvSpPr>
          <p:spPr bwMode="auto">
            <a:xfrm>
              <a:off x="3840" y="1147"/>
              <a:ext cx="404"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zh-CN" altLang="en-US" sz="1200">
                  <a:latin typeface="宋体" panose="02010600030101010101" pitchFamily="2" charset="-122"/>
                  <a:ea typeface="宋体" panose="02010600030101010101" pitchFamily="2" charset="-122"/>
                </a:rPr>
                <a:t>信道忙</a:t>
              </a:r>
            </a:p>
          </p:txBody>
        </p:sp>
        <p:sp>
          <p:nvSpPr>
            <p:cNvPr id="28684" name="Text Box 9"/>
            <p:cNvSpPr txBox="1">
              <a:spLocks noChangeArrowheads="1"/>
            </p:cNvSpPr>
            <p:nvPr/>
          </p:nvSpPr>
          <p:spPr bwMode="auto">
            <a:xfrm>
              <a:off x="3440" y="1454"/>
              <a:ext cx="404"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zh-CN" altLang="en-US" sz="1200">
                  <a:latin typeface="宋体" panose="02010600030101010101" pitchFamily="2" charset="-122"/>
                  <a:ea typeface="宋体" panose="02010600030101010101" pitchFamily="2" charset="-122"/>
                </a:rPr>
                <a:t>信道闲</a:t>
              </a:r>
            </a:p>
          </p:txBody>
        </p:sp>
        <p:sp>
          <p:nvSpPr>
            <p:cNvPr id="28685" name="Text Box 10"/>
            <p:cNvSpPr txBox="1">
              <a:spLocks noChangeArrowheads="1"/>
            </p:cNvSpPr>
            <p:nvPr/>
          </p:nvSpPr>
          <p:spPr bwMode="auto">
            <a:xfrm>
              <a:off x="3900" y="2153"/>
              <a:ext cx="164"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zh-CN" sz="1200">
                  <a:latin typeface="宋体" panose="02010600030101010101" pitchFamily="2" charset="-122"/>
                  <a:ea typeface="宋体" panose="02010600030101010101" pitchFamily="2" charset="-122"/>
                </a:rPr>
                <a:t>Y</a:t>
              </a:r>
            </a:p>
          </p:txBody>
        </p:sp>
        <p:sp>
          <p:nvSpPr>
            <p:cNvPr id="28686" name="Text Box 11"/>
            <p:cNvSpPr txBox="1">
              <a:spLocks noChangeArrowheads="1"/>
            </p:cNvSpPr>
            <p:nvPr/>
          </p:nvSpPr>
          <p:spPr bwMode="auto">
            <a:xfrm>
              <a:off x="3493" y="3360"/>
              <a:ext cx="164"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zh-CN" sz="1200">
                  <a:latin typeface="宋体" panose="02010600030101010101" pitchFamily="2" charset="-122"/>
                  <a:ea typeface="宋体" panose="02010600030101010101" pitchFamily="2" charset="-122"/>
                </a:rPr>
                <a:t>Y</a:t>
              </a:r>
            </a:p>
          </p:txBody>
        </p:sp>
        <p:sp>
          <p:nvSpPr>
            <p:cNvPr id="28687" name="Text Box 12"/>
            <p:cNvSpPr txBox="1">
              <a:spLocks noChangeArrowheads="1"/>
            </p:cNvSpPr>
            <p:nvPr/>
          </p:nvSpPr>
          <p:spPr bwMode="auto">
            <a:xfrm>
              <a:off x="3485" y="2582"/>
              <a:ext cx="164"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zh-CN" sz="1200">
                  <a:latin typeface="宋体" panose="02010600030101010101" pitchFamily="2" charset="-122"/>
                  <a:ea typeface="宋体" panose="02010600030101010101" pitchFamily="2" charset="-122"/>
                </a:rPr>
                <a:t>N</a:t>
              </a:r>
            </a:p>
          </p:txBody>
        </p:sp>
        <p:sp>
          <p:nvSpPr>
            <p:cNvPr id="28688" name="Text Box 13"/>
            <p:cNvSpPr txBox="1">
              <a:spLocks noChangeArrowheads="1"/>
            </p:cNvSpPr>
            <p:nvPr/>
          </p:nvSpPr>
          <p:spPr bwMode="auto">
            <a:xfrm>
              <a:off x="2892" y="2987"/>
              <a:ext cx="164"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zh-CN" sz="1200">
                  <a:latin typeface="宋体" panose="02010600030101010101" pitchFamily="2" charset="-122"/>
                  <a:ea typeface="宋体" panose="02010600030101010101" pitchFamily="2" charset="-122"/>
                </a:rPr>
                <a:t>N</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41FCD05-0236-4CE9-8D41-9F91FC99F962}" type="datetime1">
              <a:rPr lang="zh-CN" altLang="en-US" smtClean="0"/>
              <a:pPr/>
              <a:t>2019/10/24</a:t>
            </a:fld>
            <a:endParaRPr lang="en-US" altLang="zh-CN" smtClean="0"/>
          </a:p>
        </p:txBody>
      </p:sp>
      <p:sp>
        <p:nvSpPr>
          <p:cNvPr id="296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97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671236-5691-44F8-910E-3ED1C90CC70A}" type="slidenum">
              <a:rPr lang="zh-CN" altLang="en-US" smtClean="0"/>
              <a:pPr/>
              <a:t>26</a:t>
            </a:fld>
            <a:endParaRPr lang="en-US" altLang="zh-CN" smtClean="0"/>
          </a:p>
        </p:txBody>
      </p:sp>
      <p:sp>
        <p:nvSpPr>
          <p:cNvPr id="29701"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CSMA with Collision Detection</a:t>
            </a:r>
            <a:br>
              <a:rPr lang="en-US" altLang="zh-CN" sz="4000" smtClean="0">
                <a:ea typeface="宋体" panose="02010600030101010101" pitchFamily="2" charset="-122"/>
              </a:rPr>
            </a:br>
            <a:r>
              <a:rPr lang="zh-CN" altLang="en-US" sz="4000" smtClean="0">
                <a:ea typeface="宋体" panose="02010600030101010101" pitchFamily="2" charset="-122"/>
              </a:rPr>
              <a:t>（带冲突检测的载波侦听多路访问）</a:t>
            </a:r>
          </a:p>
        </p:txBody>
      </p:sp>
      <p:sp>
        <p:nvSpPr>
          <p:cNvPr id="29702" name="Rectangle 3"/>
          <p:cNvSpPr>
            <a:spLocks noGrp="1" noChangeArrowheads="1"/>
          </p:cNvSpPr>
          <p:nvPr>
            <p:ph type="body" idx="1"/>
          </p:nvPr>
        </p:nvSpPr>
        <p:spPr>
          <a:xfrm>
            <a:off x="998538" y="5005388"/>
            <a:ext cx="7146925" cy="838200"/>
          </a:xfrm>
        </p:spPr>
        <p:txBody>
          <a:bodyPr/>
          <a:lstStyle/>
          <a:p>
            <a:pPr algn="ctr" eaLnBrk="1" hangingPunct="1">
              <a:buFontTx/>
              <a:buNone/>
            </a:pPr>
            <a:r>
              <a:rPr lang="en-US" altLang="zh-CN" smtClean="0">
                <a:ea typeface="宋体" panose="02010600030101010101" pitchFamily="2" charset="-122"/>
              </a:rPr>
              <a:t>CSMA/CD can be in one of three states: contention, transmission, or idle.</a:t>
            </a:r>
          </a:p>
        </p:txBody>
      </p:sp>
      <p:pic>
        <p:nvPicPr>
          <p:cNvPr id="29703" name="Picture 4" descr="4-0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38175" y="1833563"/>
            <a:ext cx="7867650" cy="2363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C38714-1891-42B4-B9F1-F64C7FB107F2}" type="datetime1">
              <a:rPr lang="zh-CN" altLang="en-US" smtClean="0"/>
              <a:pPr/>
              <a:t>2019/10/24</a:t>
            </a:fld>
            <a:endParaRPr lang="en-US" altLang="zh-CN" smtClean="0"/>
          </a:p>
        </p:txBody>
      </p:sp>
      <p:sp>
        <p:nvSpPr>
          <p:cNvPr id="307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07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D86A25F-37FE-4B4B-A72A-C97F857358F2}" type="slidenum">
              <a:rPr lang="zh-CN" altLang="en-US" smtClean="0"/>
              <a:pPr/>
              <a:t>27</a:t>
            </a:fld>
            <a:endParaRPr lang="en-US" altLang="zh-CN" smtClean="0"/>
          </a:p>
        </p:txBody>
      </p:sp>
      <p:sp>
        <p:nvSpPr>
          <p:cNvPr id="3072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Collision-Free Protocols</a:t>
            </a:r>
          </a:p>
        </p:txBody>
      </p:sp>
      <p:sp>
        <p:nvSpPr>
          <p:cNvPr id="30726" name="Rectangle 3"/>
          <p:cNvSpPr>
            <a:spLocks noGrp="1" noChangeArrowheads="1"/>
          </p:cNvSpPr>
          <p:nvPr>
            <p:ph type="body" idx="1"/>
          </p:nvPr>
        </p:nvSpPr>
        <p:spPr>
          <a:xfrm>
            <a:off x="-188913" y="5402263"/>
            <a:ext cx="9144001" cy="838200"/>
          </a:xfrm>
        </p:spPr>
        <p:txBody>
          <a:bodyPr/>
          <a:lstStyle/>
          <a:p>
            <a:pPr algn="ctr" eaLnBrk="1" hangingPunct="1">
              <a:buFontTx/>
              <a:buNone/>
            </a:pPr>
            <a:r>
              <a:rPr lang="en-US" altLang="zh-CN" smtClean="0">
                <a:ea typeface="宋体" panose="02010600030101010101" pitchFamily="2" charset="-122"/>
              </a:rPr>
              <a:t>The basic bit-map protocol.</a:t>
            </a:r>
          </a:p>
        </p:txBody>
      </p:sp>
      <p:pic>
        <p:nvPicPr>
          <p:cNvPr id="30727" name="Picture 4" descr="4-0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11200" y="3321050"/>
            <a:ext cx="8243888" cy="1855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8" name="Rectangle 3"/>
          <p:cNvSpPr txBox="1">
            <a:spLocks noChangeArrowheads="1"/>
          </p:cNvSpPr>
          <p:nvPr/>
        </p:nvSpPr>
        <p:spPr bwMode="auto">
          <a:xfrm>
            <a:off x="828675" y="1220788"/>
            <a:ext cx="7791450" cy="4600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buFontTx/>
              <a:buNone/>
            </a:pPr>
            <a:r>
              <a:rPr lang="en-US" altLang="zh-CN" sz="2000">
                <a:ea typeface="宋体" panose="02010600030101010101" pitchFamily="2" charset="-122"/>
              </a:rPr>
              <a:t>Collision-free protocols avoid collisions entirely</a:t>
            </a:r>
          </a:p>
          <a:p>
            <a:pPr lvl="1"/>
            <a:r>
              <a:rPr lang="en-US" altLang="zh-CN" sz="2000">
                <a:ea typeface="宋体" panose="02010600030101010101" pitchFamily="2" charset="-122"/>
              </a:rPr>
              <a:t>Senders must know when it is their turn to send</a:t>
            </a:r>
          </a:p>
          <a:p>
            <a:pPr>
              <a:buFontTx/>
              <a:buNone/>
            </a:pPr>
            <a:r>
              <a:rPr lang="en-US" altLang="zh-CN" sz="2000">
                <a:ea typeface="宋体" panose="02010600030101010101" pitchFamily="2" charset="-122"/>
              </a:rPr>
              <a:t> The basic bit-map protocol:</a:t>
            </a:r>
          </a:p>
          <a:p>
            <a:pPr lvl="1"/>
            <a:r>
              <a:rPr lang="en-US" altLang="zh-CN" sz="2000">
                <a:ea typeface="宋体" panose="02010600030101010101" pitchFamily="2" charset="-122"/>
              </a:rPr>
              <a:t>Sender set a bit in contention slot if they have data</a:t>
            </a:r>
          </a:p>
          <a:p>
            <a:pPr lvl="1"/>
            <a:r>
              <a:rPr lang="en-US" altLang="zh-CN" sz="2000">
                <a:ea typeface="宋体" panose="02010600030101010101" pitchFamily="2" charset="-122"/>
              </a:rPr>
              <a:t>Senders send in turn; everyone knows who has data</a:t>
            </a:r>
          </a:p>
        </p:txBody>
      </p:sp>
      <p:sp>
        <p:nvSpPr>
          <p:cNvPr id="30729" name="Rectangle 8"/>
          <p:cNvSpPr>
            <a:spLocks noChangeArrowheads="1"/>
          </p:cNvSpPr>
          <p:nvPr/>
        </p:nvSpPr>
        <p:spPr bwMode="auto">
          <a:xfrm>
            <a:off x="917575" y="4249738"/>
            <a:ext cx="190500" cy="512762"/>
          </a:xfrm>
          <a:prstGeom prst="rect">
            <a:avLst/>
          </a:prstGeom>
          <a:solidFill>
            <a:srgbClr val="92D050">
              <a:alpha val="50195"/>
            </a:srgbClr>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zh-CN">
              <a:ea typeface="宋体" panose="02010600030101010101" pitchFamily="2" charset="-122"/>
            </a:endParaRPr>
          </a:p>
        </p:txBody>
      </p:sp>
      <p:sp>
        <p:nvSpPr>
          <p:cNvPr id="30730" name="Rectangle 8"/>
          <p:cNvSpPr>
            <a:spLocks noChangeArrowheads="1"/>
          </p:cNvSpPr>
          <p:nvPr/>
        </p:nvSpPr>
        <p:spPr bwMode="auto">
          <a:xfrm>
            <a:off x="1312863" y="4249738"/>
            <a:ext cx="190500" cy="512762"/>
          </a:xfrm>
          <a:prstGeom prst="rect">
            <a:avLst/>
          </a:prstGeom>
          <a:solidFill>
            <a:srgbClr val="92D050">
              <a:alpha val="50195"/>
            </a:srgbClr>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zh-CN">
              <a:ea typeface="宋体" panose="02010600030101010101" pitchFamily="2" charset="-122"/>
            </a:endParaRPr>
          </a:p>
        </p:txBody>
      </p:sp>
      <p:sp>
        <p:nvSpPr>
          <p:cNvPr id="30731" name="Rectangle 8"/>
          <p:cNvSpPr>
            <a:spLocks noChangeArrowheads="1"/>
          </p:cNvSpPr>
          <p:nvPr/>
        </p:nvSpPr>
        <p:spPr bwMode="auto">
          <a:xfrm>
            <a:off x="2090738" y="4249738"/>
            <a:ext cx="192087" cy="512762"/>
          </a:xfrm>
          <a:prstGeom prst="rect">
            <a:avLst/>
          </a:prstGeom>
          <a:solidFill>
            <a:srgbClr val="92D050">
              <a:alpha val="50195"/>
            </a:srgbClr>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zh-CN">
              <a:ea typeface="宋体" panose="02010600030101010101" pitchFamily="2" charset="-122"/>
            </a:endParaRPr>
          </a:p>
        </p:txBody>
      </p:sp>
      <p:sp>
        <p:nvSpPr>
          <p:cNvPr id="30732" name="Rectangle 8"/>
          <p:cNvSpPr>
            <a:spLocks noChangeArrowheads="1"/>
          </p:cNvSpPr>
          <p:nvPr/>
        </p:nvSpPr>
        <p:spPr bwMode="auto">
          <a:xfrm>
            <a:off x="4259263" y="4249738"/>
            <a:ext cx="190500" cy="512762"/>
          </a:xfrm>
          <a:prstGeom prst="rect">
            <a:avLst/>
          </a:prstGeom>
          <a:solidFill>
            <a:srgbClr val="92D050">
              <a:alpha val="50195"/>
            </a:srgbClr>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zh-CN">
              <a:ea typeface="宋体" panose="02010600030101010101" pitchFamily="2" charset="-122"/>
            </a:endParaRPr>
          </a:p>
        </p:txBody>
      </p:sp>
      <p:sp>
        <p:nvSpPr>
          <p:cNvPr id="30733" name="Rectangle 8"/>
          <p:cNvSpPr>
            <a:spLocks noChangeArrowheads="1"/>
          </p:cNvSpPr>
          <p:nvPr/>
        </p:nvSpPr>
        <p:spPr bwMode="auto">
          <a:xfrm>
            <a:off x="5037138" y="4249738"/>
            <a:ext cx="192087" cy="512762"/>
          </a:xfrm>
          <a:prstGeom prst="rect">
            <a:avLst/>
          </a:prstGeom>
          <a:solidFill>
            <a:srgbClr val="92D050">
              <a:alpha val="50195"/>
            </a:srgbClr>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zh-CN">
              <a:ea typeface="宋体" panose="02010600030101010101" pitchFamily="2" charset="-122"/>
            </a:endParaRPr>
          </a:p>
        </p:txBody>
      </p:sp>
      <p:sp>
        <p:nvSpPr>
          <p:cNvPr id="30734" name="Rectangle 8"/>
          <p:cNvSpPr>
            <a:spLocks noChangeArrowheads="1"/>
          </p:cNvSpPr>
          <p:nvPr/>
        </p:nvSpPr>
        <p:spPr bwMode="auto">
          <a:xfrm>
            <a:off x="7254875" y="4249738"/>
            <a:ext cx="190500" cy="512762"/>
          </a:xfrm>
          <a:prstGeom prst="rect">
            <a:avLst/>
          </a:prstGeom>
          <a:solidFill>
            <a:srgbClr val="92D050">
              <a:alpha val="50195"/>
            </a:srgbClr>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19C76EF-1FBD-43FF-8545-608C073020C8}" type="datetime1">
              <a:rPr lang="zh-CN" altLang="en-US" smtClean="0"/>
              <a:pPr/>
              <a:t>2019/10/24</a:t>
            </a:fld>
            <a:endParaRPr lang="en-US" altLang="zh-CN" smtClean="0"/>
          </a:p>
        </p:txBody>
      </p:sp>
      <p:sp>
        <p:nvSpPr>
          <p:cNvPr id="3174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174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9D6006A-68BF-4DBC-BD59-1EC3F42145E5}" type="slidenum">
              <a:rPr lang="zh-CN" altLang="en-US" smtClean="0"/>
              <a:pPr/>
              <a:t>28</a:t>
            </a:fld>
            <a:endParaRPr lang="en-US" altLang="zh-CN" smtClean="0"/>
          </a:p>
        </p:txBody>
      </p:sp>
      <p:sp>
        <p:nvSpPr>
          <p:cNvPr id="3174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Collision-Free Protocols (2)</a:t>
            </a:r>
          </a:p>
        </p:txBody>
      </p:sp>
      <p:sp>
        <p:nvSpPr>
          <p:cNvPr id="31750" name="Rectangle 3"/>
          <p:cNvSpPr>
            <a:spLocks noGrp="1" noChangeArrowheads="1"/>
          </p:cNvSpPr>
          <p:nvPr>
            <p:ph type="body" idx="1"/>
          </p:nvPr>
        </p:nvSpPr>
        <p:spPr>
          <a:xfrm>
            <a:off x="101600" y="1644650"/>
            <a:ext cx="9144000" cy="838200"/>
          </a:xfrm>
        </p:spPr>
        <p:txBody>
          <a:bodyPr/>
          <a:lstStyle/>
          <a:p>
            <a:pPr algn="ctr" eaLnBrk="1" hangingPunct="1">
              <a:buFontTx/>
              <a:buNone/>
            </a:pPr>
            <a:r>
              <a:rPr lang="en-US" altLang="zh-CN" smtClean="0">
                <a:ea typeface="宋体" panose="02010600030101010101" pitchFamily="2" charset="-122"/>
              </a:rPr>
              <a:t>The binary countdown protocol.  A dash indicates silence.</a:t>
            </a:r>
          </a:p>
        </p:txBody>
      </p:sp>
      <p:pic>
        <p:nvPicPr>
          <p:cNvPr id="31751" name="Picture 4" descr="4-0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830763" y="1676400"/>
            <a:ext cx="3754437" cy="363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52" name="Content Placeholder 2"/>
          <p:cNvSpPr txBox="1">
            <a:spLocks/>
          </p:cNvSpPr>
          <p:nvPr/>
        </p:nvSpPr>
        <p:spPr bwMode="auto">
          <a:xfrm>
            <a:off x="355600" y="1023938"/>
            <a:ext cx="8229600" cy="1123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buFontTx/>
              <a:buNone/>
            </a:pPr>
            <a:r>
              <a:rPr lang="en-US" altLang="zh-CN">
                <a:ea typeface="宋体" panose="02010600030101010101" pitchFamily="2" charset="-122"/>
              </a:rPr>
              <a:t>Binary countdown improves on the bitmap protocol</a:t>
            </a:r>
          </a:p>
        </p:txBody>
      </p:sp>
      <p:sp>
        <p:nvSpPr>
          <p:cNvPr id="31753" name="Content Placeholder 8"/>
          <p:cNvSpPr txBox="1">
            <a:spLocks/>
          </p:cNvSpPr>
          <p:nvPr/>
        </p:nvSpPr>
        <p:spPr bwMode="auto">
          <a:xfrm>
            <a:off x="457200" y="2266950"/>
            <a:ext cx="4114800"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285750" indent="-28575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lvl="1">
              <a:spcBef>
                <a:spcPct val="0"/>
              </a:spcBef>
              <a:buClrTx/>
              <a:buFont typeface="Arial" panose="020B0604020202020204" pitchFamily="34" charset="0"/>
              <a:buChar char="•"/>
            </a:pPr>
            <a:r>
              <a:rPr lang="en-US" altLang="zh-CN" sz="1800">
                <a:latin typeface="Arial" panose="020B0604020202020204" pitchFamily="34" charset="0"/>
                <a:ea typeface="宋体" panose="02010600030101010101" pitchFamily="2" charset="-122"/>
              </a:rPr>
              <a:t>Stations send their address in contention slot (log</a:t>
            </a:r>
            <a:r>
              <a:rPr lang="en-US" altLang="zh-CN" sz="1800" baseline="-25000">
                <a:latin typeface="Arial" panose="020B0604020202020204" pitchFamily="34" charset="0"/>
                <a:ea typeface="宋体" panose="02010600030101010101" pitchFamily="2" charset="-122"/>
              </a:rPr>
              <a:t>2</a:t>
            </a:r>
            <a:r>
              <a:rPr lang="en-US" altLang="zh-CN" sz="1800">
                <a:latin typeface="Arial" panose="020B0604020202020204" pitchFamily="34" charset="0"/>
                <a:ea typeface="宋体" panose="02010600030101010101" pitchFamily="2" charset="-122"/>
              </a:rPr>
              <a:t> N bits instead of N bits)</a:t>
            </a:r>
          </a:p>
          <a:p>
            <a:pPr lvl="1">
              <a:spcBef>
                <a:spcPct val="0"/>
              </a:spcBef>
              <a:buClrTx/>
              <a:buFont typeface="Arial" panose="020B0604020202020204" pitchFamily="34" charset="0"/>
              <a:buChar char="•"/>
            </a:pPr>
            <a:r>
              <a:rPr lang="en-US" altLang="zh-CN" sz="1800">
                <a:latin typeface="Arial" panose="020B0604020202020204" pitchFamily="34" charset="0"/>
                <a:ea typeface="宋体" panose="02010600030101010101" pitchFamily="2" charset="-122"/>
              </a:rPr>
              <a:t>Medium ORs bits; stations give up when they send a “0” but see a “1”</a:t>
            </a:r>
          </a:p>
          <a:p>
            <a:pPr lvl="1">
              <a:spcBef>
                <a:spcPct val="0"/>
              </a:spcBef>
              <a:buClrTx/>
              <a:buFont typeface="Arial" panose="020B0604020202020204" pitchFamily="34" charset="0"/>
              <a:buChar char="•"/>
            </a:pPr>
            <a:r>
              <a:rPr lang="en-US" altLang="zh-CN" sz="1800">
                <a:latin typeface="Arial" panose="020B0604020202020204" pitchFamily="34" charset="0"/>
                <a:ea typeface="宋体" panose="02010600030101010101" pitchFamily="2" charset="-122"/>
              </a:rPr>
              <a:t>Station that sees its full address is next to send</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0EC610-9017-498A-B380-836C483EA462}" type="datetime1">
              <a:rPr lang="zh-CN" altLang="en-US" smtClean="0"/>
              <a:pPr/>
              <a:t>2019/10/24</a:t>
            </a:fld>
            <a:endParaRPr lang="en-US" altLang="zh-CN" smtClean="0"/>
          </a:p>
        </p:txBody>
      </p:sp>
      <p:sp>
        <p:nvSpPr>
          <p:cNvPr id="3277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277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CC16E0-FB14-4B78-B342-117941033E6E}" type="slidenum">
              <a:rPr lang="zh-CN" altLang="en-US" smtClean="0"/>
              <a:pPr/>
              <a:t>29</a:t>
            </a:fld>
            <a:endParaRPr lang="en-US" altLang="zh-CN" smtClean="0"/>
          </a:p>
        </p:txBody>
      </p:sp>
      <p:sp>
        <p:nvSpPr>
          <p:cNvPr id="3277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Limited-Contention Protocols</a:t>
            </a:r>
          </a:p>
        </p:txBody>
      </p:sp>
      <p:sp>
        <p:nvSpPr>
          <p:cNvPr id="32774" name="Rectangle 3"/>
          <p:cNvSpPr>
            <a:spLocks noGrp="1" noChangeArrowheads="1"/>
          </p:cNvSpPr>
          <p:nvPr>
            <p:ph type="body" idx="1"/>
          </p:nvPr>
        </p:nvSpPr>
        <p:spPr>
          <a:xfrm>
            <a:off x="411089" y="5668010"/>
            <a:ext cx="9144000" cy="838200"/>
          </a:xfrm>
        </p:spPr>
        <p:txBody>
          <a:bodyPr/>
          <a:lstStyle/>
          <a:p>
            <a:pPr algn="ctr" eaLnBrk="1" hangingPunct="1">
              <a:buFontTx/>
              <a:buNone/>
            </a:pPr>
            <a:r>
              <a:rPr lang="en-US" altLang="zh-CN" dirty="0" smtClean="0">
                <a:ea typeface="宋体" panose="02010600030101010101" pitchFamily="2" charset="-122"/>
              </a:rPr>
              <a:t>Acquisition probability for a symmetric contention channel.</a:t>
            </a:r>
          </a:p>
        </p:txBody>
      </p:sp>
      <p:pic>
        <p:nvPicPr>
          <p:cNvPr id="32775" name="Picture 4" descr="4-0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7223" y="2649149"/>
            <a:ext cx="7315200" cy="306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6" name="Rectangle 3"/>
          <p:cNvSpPr txBox="1">
            <a:spLocks noChangeArrowheads="1"/>
          </p:cNvSpPr>
          <p:nvPr/>
        </p:nvSpPr>
        <p:spPr bwMode="auto">
          <a:xfrm>
            <a:off x="867763" y="1007850"/>
            <a:ext cx="7791450" cy="4600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buFontTx/>
              <a:buNone/>
            </a:pPr>
            <a:r>
              <a:rPr lang="en-US" altLang="zh-CN" dirty="0">
                <a:ea typeface="宋体" panose="02010600030101010101" pitchFamily="2" charset="-122"/>
              </a:rPr>
              <a:t>Idea is to divide stations into groups within which only a very small number are likely to want to send </a:t>
            </a:r>
          </a:p>
          <a:p>
            <a:pPr lvl="1"/>
            <a:r>
              <a:rPr lang="en-US" altLang="zh-CN" sz="2400" dirty="0">
                <a:ea typeface="宋体" panose="02010600030101010101" pitchFamily="2" charset="-122"/>
              </a:rPr>
              <a:t>Avoids wastage due to idle periods and collisions</a:t>
            </a:r>
          </a:p>
        </p:txBody>
      </p:sp>
      <p:sp>
        <p:nvSpPr>
          <p:cNvPr id="32777" name="TextBox 8"/>
          <p:cNvSpPr txBox="1">
            <a:spLocks noChangeArrowheads="1"/>
          </p:cNvSpPr>
          <p:nvPr/>
        </p:nvSpPr>
        <p:spPr bwMode="auto">
          <a:xfrm>
            <a:off x="3665230" y="3188719"/>
            <a:ext cx="3676650" cy="64611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dirty="0">
                <a:ea typeface="宋体" panose="02010600030101010101" pitchFamily="2" charset="-122"/>
              </a:rPr>
              <a:t>Already too many contenders for a good chance of one winner</a:t>
            </a:r>
          </a:p>
        </p:txBody>
      </p:sp>
      <p:sp>
        <p:nvSpPr>
          <p:cNvPr id="32778" name="Freeform 9"/>
          <p:cNvSpPr>
            <a:spLocks/>
          </p:cNvSpPr>
          <p:nvPr/>
        </p:nvSpPr>
        <p:spPr bwMode="auto">
          <a:xfrm rot="20174098" flipH="1" flipV="1">
            <a:off x="2376767" y="3774004"/>
            <a:ext cx="1304615" cy="224211"/>
          </a:xfrm>
          <a:custGeom>
            <a:avLst/>
            <a:gdLst>
              <a:gd name="T0" fmla="*/ 0 w 533400"/>
              <a:gd name="T1" fmla="*/ 2109875 h 115887"/>
              <a:gd name="T2" fmla="*/ 10799127 w 533400"/>
              <a:gd name="T3" fmla="*/ 31477 h 115887"/>
              <a:gd name="T4" fmla="*/ 18898481 w 533400"/>
              <a:gd name="T5" fmla="*/ 2298816 h 115887"/>
              <a:gd name="T6" fmla="*/ 0 60000 65536"/>
              <a:gd name="T7" fmla="*/ 0 60000 65536"/>
              <a:gd name="T8" fmla="*/ 0 60000 65536"/>
            </a:gdLst>
            <a:ahLst/>
            <a:cxnLst>
              <a:cxn ang="T6">
                <a:pos x="T0" y="T1"/>
              </a:cxn>
              <a:cxn ang="T7">
                <a:pos x="T2" y="T3"/>
              </a:cxn>
              <a:cxn ang="T8">
                <a:pos x="T4" y="T5"/>
              </a:cxn>
            </a:cxnLst>
            <a:rect l="0" t="0" r="r" b="b"/>
            <a:pathLst>
              <a:path w="533400" h="115887">
                <a:moveTo>
                  <a:pt x="0" y="106362"/>
                </a:moveTo>
                <a:cubicBezTo>
                  <a:pt x="65881" y="54768"/>
                  <a:pt x="215900" y="0"/>
                  <a:pt x="304800" y="1587"/>
                </a:cubicBezTo>
                <a:cubicBezTo>
                  <a:pt x="393700" y="3174"/>
                  <a:pt x="424656" y="48418"/>
                  <a:pt x="533400" y="115887"/>
                </a:cubicBezTo>
              </a:path>
            </a:pathLst>
          </a:custGeom>
          <a:noFill/>
          <a:ln w="19050" cap="flat" cmpd="sng" algn="ctr">
            <a:solidFill>
              <a:srgbClr val="FF0000"/>
            </a:solidFill>
            <a:prstDash val="solid"/>
            <a:round/>
            <a:headEnd type="none" w="med" len="med"/>
            <a:tailEnd type="triangle" w="lg" len="lg"/>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578D9F-9DB2-4097-BF29-9EF7E37ADE9A}" type="datetime1">
              <a:rPr lang="zh-CN" altLang="en-US" smtClean="0"/>
              <a:pPr/>
              <a:t>2019/10/24</a:t>
            </a:fld>
            <a:endParaRPr lang="en-US" altLang="zh-CN" smtClean="0"/>
          </a:p>
        </p:txBody>
      </p:sp>
      <p:sp>
        <p:nvSpPr>
          <p:cNvPr id="614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14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51492D-82C7-40BC-A6FF-2A3B7AB06E56}" type="slidenum">
              <a:rPr lang="zh-CN" altLang="en-US" smtClean="0"/>
              <a:pPr/>
              <a:t>3</a:t>
            </a:fld>
            <a:endParaRPr lang="en-US" altLang="zh-CN" smtClean="0"/>
          </a:p>
        </p:txBody>
      </p:sp>
      <p:sp>
        <p:nvSpPr>
          <p:cNvPr id="6149" name="Rectangle 4"/>
          <p:cNvSpPr>
            <a:spLocks noChangeArrowheads="1"/>
          </p:cNvSpPr>
          <p:nvPr/>
        </p:nvSpPr>
        <p:spPr bwMode="auto">
          <a:xfrm>
            <a:off x="1571625" y="4484688"/>
            <a:ext cx="1800225" cy="504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8" name="Text Box 5"/>
          <p:cNvSpPr txBox="1">
            <a:spLocks noChangeArrowheads="1"/>
          </p:cNvSpPr>
          <p:nvPr/>
        </p:nvSpPr>
        <p:spPr bwMode="auto">
          <a:xfrm>
            <a:off x="1630363" y="4497388"/>
            <a:ext cx="17287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defRPr/>
            </a:pPr>
            <a:r>
              <a:rPr lang="zh-CN" altLang="en-US" sz="2400">
                <a:effectLst>
                  <a:outerShdw blurRad="38100" dist="38100" dir="2700000" algn="tl">
                    <a:srgbClr val="C0C0C0"/>
                  </a:outerShdw>
                </a:effectLst>
                <a:latin typeface="黑体" panose="02010609060101010101" pitchFamily="49" charset="-122"/>
                <a:ea typeface="黑体" panose="02010609060101010101" pitchFamily="49" charset="-122"/>
              </a:rPr>
              <a:t>物  理  层</a:t>
            </a:r>
          </a:p>
        </p:txBody>
      </p:sp>
      <p:sp>
        <p:nvSpPr>
          <p:cNvPr id="6151" name="Rectangle 6"/>
          <p:cNvSpPr>
            <a:spLocks noChangeArrowheads="1"/>
          </p:cNvSpPr>
          <p:nvPr/>
        </p:nvSpPr>
        <p:spPr bwMode="auto">
          <a:xfrm>
            <a:off x="1571625" y="3582988"/>
            <a:ext cx="1800225" cy="901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0" name="Text Box 7"/>
          <p:cNvSpPr txBox="1">
            <a:spLocks noChangeArrowheads="1"/>
          </p:cNvSpPr>
          <p:nvPr/>
        </p:nvSpPr>
        <p:spPr bwMode="auto">
          <a:xfrm>
            <a:off x="1619250" y="3800475"/>
            <a:ext cx="17287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defRPr/>
            </a:pPr>
            <a:r>
              <a:rPr lang="zh-CN" altLang="en-US" sz="2400">
                <a:effectLst>
                  <a:outerShdw blurRad="38100" dist="38100" dir="2700000" algn="tl">
                    <a:srgbClr val="C0C0C0"/>
                  </a:outerShdw>
                </a:effectLst>
                <a:latin typeface="黑体" panose="02010609060101010101" pitchFamily="49" charset="-122"/>
                <a:ea typeface="黑体" panose="02010609060101010101" pitchFamily="49" charset="-122"/>
              </a:rPr>
              <a:t>数据链路层</a:t>
            </a:r>
          </a:p>
        </p:txBody>
      </p:sp>
      <p:sp>
        <p:nvSpPr>
          <p:cNvPr id="6153" name="Rectangle 8"/>
          <p:cNvSpPr>
            <a:spLocks noChangeArrowheads="1"/>
          </p:cNvSpPr>
          <p:nvPr/>
        </p:nvSpPr>
        <p:spPr bwMode="auto">
          <a:xfrm>
            <a:off x="1571625" y="3082925"/>
            <a:ext cx="1800225" cy="504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2" name="Text Box 9"/>
          <p:cNvSpPr txBox="1">
            <a:spLocks noChangeArrowheads="1"/>
          </p:cNvSpPr>
          <p:nvPr/>
        </p:nvSpPr>
        <p:spPr bwMode="auto">
          <a:xfrm>
            <a:off x="1571625" y="3095625"/>
            <a:ext cx="17891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defRPr/>
            </a:pPr>
            <a:r>
              <a:rPr lang="zh-CN" altLang="en-US" sz="2400">
                <a:effectLst>
                  <a:outerShdw blurRad="38100" dist="38100" dir="2700000" algn="tl">
                    <a:srgbClr val="C0C0C0"/>
                  </a:outerShdw>
                </a:effectLst>
                <a:latin typeface="黑体" panose="02010609060101010101" pitchFamily="49" charset="-122"/>
                <a:ea typeface="黑体" panose="02010609060101010101" pitchFamily="49" charset="-122"/>
              </a:rPr>
              <a:t>网  络  层</a:t>
            </a:r>
          </a:p>
        </p:txBody>
      </p:sp>
      <p:sp>
        <p:nvSpPr>
          <p:cNvPr id="6155" name="Rectangle 10"/>
          <p:cNvSpPr>
            <a:spLocks noChangeArrowheads="1"/>
          </p:cNvSpPr>
          <p:nvPr/>
        </p:nvSpPr>
        <p:spPr bwMode="auto">
          <a:xfrm>
            <a:off x="1570038" y="2578100"/>
            <a:ext cx="1800225" cy="504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4" name="Text Box 11"/>
          <p:cNvSpPr txBox="1">
            <a:spLocks noChangeArrowheads="1"/>
          </p:cNvSpPr>
          <p:nvPr/>
        </p:nvSpPr>
        <p:spPr bwMode="auto">
          <a:xfrm>
            <a:off x="1620838" y="2590800"/>
            <a:ext cx="17287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defRPr/>
            </a:pPr>
            <a:r>
              <a:rPr lang="zh-CN" altLang="en-US" sz="2400">
                <a:effectLst>
                  <a:outerShdw blurRad="38100" dist="38100" dir="2700000" algn="tl">
                    <a:srgbClr val="C0C0C0"/>
                  </a:outerShdw>
                </a:effectLst>
                <a:latin typeface="黑体" panose="02010609060101010101" pitchFamily="49" charset="-122"/>
                <a:ea typeface="黑体" panose="02010609060101010101" pitchFamily="49" charset="-122"/>
              </a:rPr>
              <a:t>传  输  层</a:t>
            </a:r>
          </a:p>
        </p:txBody>
      </p:sp>
      <p:sp>
        <p:nvSpPr>
          <p:cNvPr id="6157" name="Rectangle 12"/>
          <p:cNvSpPr>
            <a:spLocks noChangeArrowheads="1"/>
          </p:cNvSpPr>
          <p:nvPr/>
        </p:nvSpPr>
        <p:spPr bwMode="auto">
          <a:xfrm>
            <a:off x="1571625" y="2081213"/>
            <a:ext cx="1800225" cy="504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6" name="Text Box 13"/>
          <p:cNvSpPr txBox="1">
            <a:spLocks noChangeArrowheads="1"/>
          </p:cNvSpPr>
          <p:nvPr/>
        </p:nvSpPr>
        <p:spPr bwMode="auto">
          <a:xfrm>
            <a:off x="1619250" y="2093913"/>
            <a:ext cx="17287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defRPr/>
            </a:pPr>
            <a:r>
              <a:rPr lang="zh-CN" altLang="en-US" sz="2400">
                <a:effectLst>
                  <a:outerShdw blurRad="38100" dist="38100" dir="2700000" algn="tl">
                    <a:srgbClr val="C0C0C0"/>
                  </a:outerShdw>
                </a:effectLst>
                <a:latin typeface="黑体" panose="02010609060101010101" pitchFamily="49" charset="-122"/>
                <a:ea typeface="黑体" panose="02010609060101010101" pitchFamily="49" charset="-122"/>
              </a:rPr>
              <a:t>会  话  层</a:t>
            </a:r>
          </a:p>
        </p:txBody>
      </p:sp>
      <p:sp>
        <p:nvSpPr>
          <p:cNvPr id="6159" name="Rectangle 14"/>
          <p:cNvSpPr>
            <a:spLocks noChangeArrowheads="1"/>
          </p:cNvSpPr>
          <p:nvPr/>
        </p:nvSpPr>
        <p:spPr bwMode="auto">
          <a:xfrm>
            <a:off x="1571625" y="1581150"/>
            <a:ext cx="1800225" cy="504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8" name="Text Box 15"/>
          <p:cNvSpPr txBox="1">
            <a:spLocks noChangeArrowheads="1"/>
          </p:cNvSpPr>
          <p:nvPr/>
        </p:nvSpPr>
        <p:spPr bwMode="auto">
          <a:xfrm>
            <a:off x="1631950" y="1593850"/>
            <a:ext cx="17287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defRPr/>
            </a:pPr>
            <a:r>
              <a:rPr lang="zh-CN" altLang="en-US" sz="2400">
                <a:effectLst>
                  <a:outerShdw blurRad="38100" dist="38100" dir="2700000" algn="tl">
                    <a:srgbClr val="C0C0C0"/>
                  </a:outerShdw>
                </a:effectLst>
                <a:latin typeface="黑体" panose="02010609060101010101" pitchFamily="49" charset="-122"/>
                <a:ea typeface="黑体" panose="02010609060101010101" pitchFamily="49" charset="-122"/>
              </a:rPr>
              <a:t>表  示  层</a:t>
            </a:r>
          </a:p>
        </p:txBody>
      </p:sp>
      <p:sp>
        <p:nvSpPr>
          <p:cNvPr id="6161" name="Rectangle 16"/>
          <p:cNvSpPr>
            <a:spLocks noChangeArrowheads="1"/>
          </p:cNvSpPr>
          <p:nvPr/>
        </p:nvSpPr>
        <p:spPr bwMode="auto">
          <a:xfrm>
            <a:off x="1570038" y="1076325"/>
            <a:ext cx="1800225" cy="504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 name="Text Box 17"/>
          <p:cNvSpPr txBox="1">
            <a:spLocks noChangeArrowheads="1"/>
          </p:cNvSpPr>
          <p:nvPr/>
        </p:nvSpPr>
        <p:spPr bwMode="auto">
          <a:xfrm>
            <a:off x="1620838" y="1089025"/>
            <a:ext cx="17287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defRPr/>
            </a:pPr>
            <a:r>
              <a:rPr lang="zh-CN" altLang="en-US" sz="2400">
                <a:effectLst>
                  <a:outerShdw blurRad="38100" dist="38100" dir="2700000" algn="tl">
                    <a:srgbClr val="C0C0C0"/>
                  </a:outerShdw>
                </a:effectLst>
                <a:latin typeface="黑体" panose="02010609060101010101" pitchFamily="49" charset="-122"/>
                <a:ea typeface="黑体" panose="02010609060101010101" pitchFamily="49" charset="-122"/>
              </a:rPr>
              <a:t>应  用  层</a:t>
            </a:r>
          </a:p>
        </p:txBody>
      </p:sp>
      <p:sp>
        <p:nvSpPr>
          <p:cNvPr id="6163" name="Rectangle 18"/>
          <p:cNvSpPr>
            <a:spLocks noChangeArrowheads="1"/>
          </p:cNvSpPr>
          <p:nvPr/>
        </p:nvSpPr>
        <p:spPr bwMode="auto">
          <a:xfrm>
            <a:off x="4992688" y="4486275"/>
            <a:ext cx="2519362" cy="500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2" name="Text Box 19"/>
          <p:cNvSpPr txBox="1">
            <a:spLocks noChangeArrowheads="1"/>
          </p:cNvSpPr>
          <p:nvPr/>
        </p:nvSpPr>
        <p:spPr bwMode="auto">
          <a:xfrm>
            <a:off x="5738813" y="4530725"/>
            <a:ext cx="9715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defRPr/>
            </a:pPr>
            <a:r>
              <a:rPr lang="zh-CN" altLang="en-US" sz="2000">
                <a:effectLst>
                  <a:outerShdw blurRad="38100" dist="38100" dir="2700000" algn="tl">
                    <a:srgbClr val="C0C0C0"/>
                  </a:outerShdw>
                </a:effectLst>
                <a:latin typeface="黑体" panose="02010609060101010101" pitchFamily="49" charset="-122"/>
                <a:ea typeface="黑体" panose="02010609060101010101" pitchFamily="49" charset="-122"/>
              </a:rPr>
              <a:t>物理层</a:t>
            </a:r>
          </a:p>
        </p:txBody>
      </p:sp>
      <p:sp>
        <p:nvSpPr>
          <p:cNvPr id="6165" name="Rectangle 20"/>
          <p:cNvSpPr>
            <a:spLocks noChangeArrowheads="1"/>
          </p:cNvSpPr>
          <p:nvPr/>
        </p:nvSpPr>
        <p:spPr bwMode="auto">
          <a:xfrm>
            <a:off x="4992688" y="3584575"/>
            <a:ext cx="2519362" cy="901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4" name="Text Box 21"/>
          <p:cNvSpPr txBox="1">
            <a:spLocks noChangeArrowheads="1"/>
          </p:cNvSpPr>
          <p:nvPr/>
        </p:nvSpPr>
        <p:spPr bwMode="auto">
          <a:xfrm>
            <a:off x="5113338" y="3619500"/>
            <a:ext cx="23764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defRPr/>
            </a:pPr>
            <a:r>
              <a:rPr lang="zh-CN" altLang="en-US" sz="2000" dirty="0">
                <a:effectLst>
                  <a:outerShdw blurRad="38100" dist="38100" dir="2700000" algn="tl">
                    <a:srgbClr val="C0C0C0"/>
                  </a:outerShdw>
                </a:effectLst>
                <a:latin typeface="黑体" panose="02010609060101010101" pitchFamily="49" charset="-122"/>
                <a:ea typeface="黑体" panose="02010609060101010101" pitchFamily="49" charset="-122"/>
              </a:rPr>
              <a:t>逻辑链路控制子层</a:t>
            </a:r>
          </a:p>
        </p:txBody>
      </p:sp>
      <p:sp>
        <p:nvSpPr>
          <p:cNvPr id="6167" name="Line 22"/>
          <p:cNvSpPr>
            <a:spLocks noChangeShapeType="1"/>
          </p:cNvSpPr>
          <p:nvPr/>
        </p:nvSpPr>
        <p:spPr bwMode="auto">
          <a:xfrm>
            <a:off x="4992688" y="4049713"/>
            <a:ext cx="2519362"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6" name="Text Box 23"/>
          <p:cNvSpPr txBox="1">
            <a:spLocks noChangeArrowheads="1"/>
          </p:cNvSpPr>
          <p:nvPr/>
        </p:nvSpPr>
        <p:spPr bwMode="auto">
          <a:xfrm>
            <a:off x="5113338" y="4087813"/>
            <a:ext cx="23764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defRPr/>
            </a:pPr>
            <a:r>
              <a:rPr lang="zh-CN" altLang="en-US" sz="2000" dirty="0">
                <a:effectLst>
                  <a:outerShdw blurRad="38100" dist="38100" dir="2700000" algn="tl">
                    <a:srgbClr val="C0C0C0"/>
                  </a:outerShdw>
                </a:effectLst>
                <a:latin typeface="黑体" panose="02010609060101010101" pitchFamily="49" charset="-122"/>
                <a:ea typeface="黑体" panose="02010609060101010101" pitchFamily="49" charset="-122"/>
              </a:rPr>
              <a:t>媒体访问控制子层</a:t>
            </a:r>
          </a:p>
        </p:txBody>
      </p:sp>
      <p:sp>
        <p:nvSpPr>
          <p:cNvPr id="6169" name="Oval 24"/>
          <p:cNvSpPr>
            <a:spLocks noChangeArrowheads="1"/>
          </p:cNvSpPr>
          <p:nvPr/>
        </p:nvSpPr>
        <p:spPr bwMode="auto">
          <a:xfrm>
            <a:off x="6577013" y="3511550"/>
            <a:ext cx="144462"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6170" name="Oval 26"/>
          <p:cNvSpPr>
            <a:spLocks noChangeArrowheads="1"/>
          </p:cNvSpPr>
          <p:nvPr/>
        </p:nvSpPr>
        <p:spPr bwMode="auto">
          <a:xfrm>
            <a:off x="5784850" y="3511550"/>
            <a:ext cx="144463"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6171" name="Line 32"/>
          <p:cNvSpPr>
            <a:spLocks noChangeShapeType="1"/>
          </p:cNvSpPr>
          <p:nvPr/>
        </p:nvSpPr>
        <p:spPr bwMode="auto">
          <a:xfrm flipH="1">
            <a:off x="6661150" y="2887663"/>
            <a:ext cx="142875" cy="57626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30" name="Text Box 33"/>
          <p:cNvSpPr txBox="1">
            <a:spLocks noChangeArrowheads="1"/>
          </p:cNvSpPr>
          <p:nvPr/>
        </p:nvSpPr>
        <p:spPr bwMode="auto">
          <a:xfrm>
            <a:off x="6121400" y="2419350"/>
            <a:ext cx="1476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defRPr/>
            </a:pPr>
            <a:r>
              <a:rPr lang="zh-CN" altLang="en-US" sz="2000" dirty="0">
                <a:effectLst>
                  <a:outerShdw blurRad="38100" dist="38100" dir="2700000" algn="tl">
                    <a:srgbClr val="C0C0C0"/>
                  </a:outerShdw>
                </a:effectLst>
                <a:latin typeface="黑体" panose="02010609060101010101" pitchFamily="49" charset="-122"/>
                <a:ea typeface="黑体" panose="02010609060101010101" pitchFamily="49" charset="-122"/>
              </a:rPr>
              <a:t>服务访问点</a:t>
            </a:r>
          </a:p>
        </p:txBody>
      </p:sp>
      <p:sp>
        <p:nvSpPr>
          <p:cNvPr id="6173" name="Line 35"/>
          <p:cNvSpPr>
            <a:spLocks noChangeShapeType="1"/>
          </p:cNvSpPr>
          <p:nvPr/>
        </p:nvSpPr>
        <p:spPr bwMode="auto">
          <a:xfrm>
            <a:off x="3349625" y="3584575"/>
            <a:ext cx="1655763"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174" name="Line 36"/>
          <p:cNvSpPr>
            <a:spLocks noChangeShapeType="1"/>
          </p:cNvSpPr>
          <p:nvPr/>
        </p:nvSpPr>
        <p:spPr bwMode="auto">
          <a:xfrm>
            <a:off x="3349625" y="4484688"/>
            <a:ext cx="1655763"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175" name="Line 37"/>
          <p:cNvSpPr>
            <a:spLocks noChangeShapeType="1"/>
          </p:cNvSpPr>
          <p:nvPr/>
        </p:nvSpPr>
        <p:spPr bwMode="auto">
          <a:xfrm>
            <a:off x="3384550" y="4987925"/>
            <a:ext cx="1655763"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smtClean="0">
                <a:ea typeface="宋体" panose="02010600030101010101" pitchFamily="2" charset="-122"/>
              </a:rPr>
              <a:t>Wireless LAN Protocols (1)</a:t>
            </a:r>
            <a:endParaRPr lang="zh-CN" altLang="en-US" smtClean="0">
              <a:ea typeface="宋体" panose="02010600030101010101" pitchFamily="2" charset="-122"/>
            </a:endParaRPr>
          </a:p>
        </p:txBody>
      </p:sp>
      <p:sp>
        <p:nvSpPr>
          <p:cNvPr id="33795"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AED3F5-23A2-49FF-BF1C-69733B83627F}" type="datetime1">
              <a:rPr lang="zh-CN" altLang="en-US" smtClean="0"/>
              <a:pPr/>
              <a:t>2019/10/24</a:t>
            </a:fld>
            <a:endParaRPr lang="en-US" altLang="zh-CN" smtClean="0"/>
          </a:p>
        </p:txBody>
      </p:sp>
      <p:sp>
        <p:nvSpPr>
          <p:cNvPr id="33796"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3797"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70BDF92-F364-4372-9ABE-8F62A1765740}" type="slidenum">
              <a:rPr lang="zh-CN" altLang="en-US" smtClean="0"/>
              <a:pPr/>
              <a:t>30</a:t>
            </a:fld>
            <a:endParaRPr lang="en-US" altLang="zh-CN" smtClean="0"/>
          </a:p>
        </p:txBody>
      </p:sp>
      <p:sp>
        <p:nvSpPr>
          <p:cNvPr id="33798" name="矩形 6"/>
          <p:cNvSpPr>
            <a:spLocks noChangeArrowheads="1"/>
          </p:cNvSpPr>
          <p:nvPr/>
        </p:nvSpPr>
        <p:spPr bwMode="auto">
          <a:xfrm>
            <a:off x="1006475" y="1735138"/>
            <a:ext cx="7983538" cy="4081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1085850" indent="-3429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pPr>
            <a:r>
              <a:rPr lang="en-US" altLang="zh-CN" sz="2400">
                <a:ea typeface="宋体" panose="02010600030101010101" pitchFamily="2" charset="-122"/>
              </a:rPr>
              <a:t>Wireless has complications compared to wired.</a:t>
            </a:r>
          </a:p>
          <a:p>
            <a:pPr eaLnBrk="1" hangingPunct="1">
              <a:spcBef>
                <a:spcPct val="20000"/>
              </a:spcBef>
              <a:buClr>
                <a:schemeClr val="accent2"/>
              </a:buClr>
            </a:pPr>
            <a:endParaRPr lang="en-US" altLang="zh-CN" sz="2400">
              <a:ea typeface="宋体" panose="02010600030101010101" pitchFamily="2" charset="-122"/>
            </a:endParaRPr>
          </a:p>
          <a:p>
            <a:pPr eaLnBrk="1" hangingPunct="1">
              <a:spcBef>
                <a:spcPct val="20000"/>
              </a:spcBef>
              <a:buClr>
                <a:schemeClr val="accent2"/>
              </a:buClr>
            </a:pPr>
            <a:r>
              <a:rPr lang="en-US" altLang="zh-CN" sz="2400">
                <a:ea typeface="宋体" panose="02010600030101010101" pitchFamily="2" charset="-122"/>
              </a:rPr>
              <a:t>Nodes may have different coverage regions</a:t>
            </a:r>
          </a:p>
          <a:p>
            <a:pPr lvl="1" eaLnBrk="1" hangingPunct="1">
              <a:spcBef>
                <a:spcPct val="20000"/>
              </a:spcBef>
              <a:buClr>
                <a:schemeClr val="accent2"/>
              </a:buClr>
              <a:buFont typeface="Wingdings" panose="05000000000000000000" pitchFamily="2" charset="2"/>
              <a:buChar char="Ø"/>
            </a:pPr>
            <a:r>
              <a:rPr lang="en-US" altLang="zh-CN" sz="2400">
                <a:ea typeface="宋体" panose="02010600030101010101" pitchFamily="2" charset="-122"/>
              </a:rPr>
              <a:t>Leads to </a:t>
            </a:r>
            <a:r>
              <a:rPr lang="en-US" altLang="zh-CN" sz="2400">
                <a:solidFill>
                  <a:srgbClr val="FF0000"/>
                </a:solidFill>
                <a:ea typeface="宋体" panose="02010600030101010101" pitchFamily="2" charset="-122"/>
              </a:rPr>
              <a:t>hidden</a:t>
            </a:r>
            <a:r>
              <a:rPr lang="en-US" altLang="zh-CN" sz="2400">
                <a:ea typeface="宋体" panose="02010600030101010101" pitchFamily="2" charset="-122"/>
              </a:rPr>
              <a:t> and </a:t>
            </a:r>
            <a:r>
              <a:rPr lang="en-US" altLang="zh-CN" sz="2400">
                <a:solidFill>
                  <a:srgbClr val="FF0000"/>
                </a:solidFill>
                <a:ea typeface="宋体" panose="02010600030101010101" pitchFamily="2" charset="-122"/>
              </a:rPr>
              <a:t>exposed</a:t>
            </a:r>
            <a:r>
              <a:rPr lang="en-US" altLang="zh-CN" sz="2400">
                <a:ea typeface="宋体" panose="02010600030101010101" pitchFamily="2" charset="-122"/>
              </a:rPr>
              <a:t> terminals</a:t>
            </a:r>
          </a:p>
          <a:p>
            <a:pPr eaLnBrk="1" hangingPunct="1">
              <a:spcBef>
                <a:spcPct val="20000"/>
              </a:spcBef>
              <a:buClr>
                <a:schemeClr val="accent2"/>
              </a:buClr>
            </a:pPr>
            <a:r>
              <a:rPr lang="en-US" altLang="zh-CN" sz="2400">
                <a:ea typeface="宋体" panose="02010600030101010101" pitchFamily="2" charset="-122"/>
              </a:rPr>
              <a:t>Nodes can’t detect collisions, i.e., sense while sending</a:t>
            </a:r>
          </a:p>
          <a:p>
            <a:pPr lvl="1" eaLnBrk="1" hangingPunct="1">
              <a:spcBef>
                <a:spcPct val="20000"/>
              </a:spcBef>
              <a:buClr>
                <a:schemeClr val="accent2"/>
              </a:buClr>
              <a:buFont typeface="Wingdings" panose="05000000000000000000" pitchFamily="2" charset="2"/>
              <a:buChar char="Ø"/>
            </a:pPr>
            <a:r>
              <a:rPr lang="en-US" altLang="zh-CN" sz="2400">
                <a:ea typeface="宋体" panose="02010600030101010101" pitchFamily="2" charset="-122"/>
              </a:rPr>
              <a:t>Makes collisions expensive and to be avoided</a:t>
            </a:r>
            <a:endParaRPr lang="zh-CN" altLang="en-US" sz="240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en-US" altLang="zh-CN" smtClean="0">
                <a:ea typeface="宋体" panose="02010600030101010101" pitchFamily="2" charset="-122"/>
              </a:rPr>
              <a:t>Wireless LANs (2) – Hidden terminals</a:t>
            </a:r>
            <a:endParaRPr lang="zh-CN" altLang="en-US" smtClean="0">
              <a:ea typeface="宋体" panose="02010600030101010101" pitchFamily="2" charset="-122"/>
            </a:endParaRPr>
          </a:p>
        </p:txBody>
      </p:sp>
      <p:sp>
        <p:nvSpPr>
          <p:cNvPr id="34819"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E18298A-A280-4459-A7A1-A5B126D2F8BF}" type="datetime1">
              <a:rPr lang="zh-CN" altLang="en-US" smtClean="0"/>
              <a:pPr/>
              <a:t>2019/10/24</a:t>
            </a:fld>
            <a:endParaRPr lang="en-US" altLang="zh-CN" smtClean="0"/>
          </a:p>
        </p:txBody>
      </p:sp>
      <p:sp>
        <p:nvSpPr>
          <p:cNvPr id="34820"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4821"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99F4BED-6055-46B4-A7DD-73737A65E254}" type="slidenum">
              <a:rPr lang="zh-CN" altLang="en-US" smtClean="0"/>
              <a:pPr/>
              <a:t>31</a:t>
            </a:fld>
            <a:endParaRPr lang="en-US" altLang="zh-CN" smtClean="0"/>
          </a:p>
        </p:txBody>
      </p:sp>
      <p:sp>
        <p:nvSpPr>
          <p:cNvPr id="7" name="矩形 6"/>
          <p:cNvSpPr/>
          <p:nvPr/>
        </p:nvSpPr>
        <p:spPr>
          <a:xfrm>
            <a:off x="858838" y="1655763"/>
            <a:ext cx="8161337" cy="407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r>
              <a:rPr lang="en-US" altLang="zh-CN" sz="2800" dirty="0">
                <a:solidFill>
                  <a:srgbClr val="FF0000"/>
                </a:solidFill>
              </a:rPr>
              <a:t>Hidden terminals </a:t>
            </a:r>
            <a:r>
              <a:rPr lang="en-US" altLang="zh-CN" sz="2800" dirty="0"/>
              <a:t>are senders that cannot sense each other but nonetheless collide at intended receiver</a:t>
            </a:r>
          </a:p>
          <a:p>
            <a:pPr>
              <a:defRPr/>
            </a:pPr>
            <a:r>
              <a:rPr lang="en-US" altLang="zh-CN" sz="2800" dirty="0"/>
              <a:t>• Want to prevent; loss of efficiency</a:t>
            </a:r>
          </a:p>
          <a:p>
            <a:pPr>
              <a:defRPr/>
            </a:pPr>
            <a:r>
              <a:rPr lang="en-US" altLang="zh-CN" sz="2800" dirty="0"/>
              <a:t>• A and C are hidden terminals when sending to B</a:t>
            </a:r>
            <a:endParaRPr lang="zh-CN" altLang="en-US" sz="2800" dirty="0">
              <a:latin typeface="+mn-lt"/>
              <a:ea typeface="宋体" panose="02010600030101010101" pitchFamily="2" charset="-122"/>
            </a:endParaRPr>
          </a:p>
        </p:txBody>
      </p:sp>
      <p:pic>
        <p:nvPicPr>
          <p:cNvPr id="34823" name="图片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382838" y="4075113"/>
            <a:ext cx="4405312" cy="206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smtClean="0">
                <a:ea typeface="宋体" panose="02010600030101010101" pitchFamily="2" charset="-122"/>
              </a:rPr>
              <a:t>Wireless LANs (3) – Exposed terminals</a:t>
            </a:r>
            <a:endParaRPr lang="zh-CN" altLang="en-US" smtClean="0">
              <a:ea typeface="宋体" panose="02010600030101010101" pitchFamily="2" charset="-122"/>
            </a:endParaRPr>
          </a:p>
        </p:txBody>
      </p:sp>
      <p:sp>
        <p:nvSpPr>
          <p:cNvPr id="35843"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5C539AB-2416-4306-9DF6-0C147A1CB827}" type="datetime1">
              <a:rPr lang="zh-CN" altLang="en-US" smtClean="0"/>
              <a:pPr/>
              <a:t>2019/10/24</a:t>
            </a:fld>
            <a:endParaRPr lang="en-US" altLang="zh-CN" smtClean="0"/>
          </a:p>
        </p:txBody>
      </p:sp>
      <p:sp>
        <p:nvSpPr>
          <p:cNvPr id="35844"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5845"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F652E7-3DAF-4666-B88F-F6AB1DE666C9}" type="slidenum">
              <a:rPr lang="zh-CN" altLang="en-US" smtClean="0"/>
              <a:pPr/>
              <a:t>32</a:t>
            </a:fld>
            <a:endParaRPr lang="en-US" altLang="zh-CN" smtClean="0"/>
          </a:p>
        </p:txBody>
      </p:sp>
      <p:sp>
        <p:nvSpPr>
          <p:cNvPr id="7" name="矩形 6"/>
          <p:cNvSpPr/>
          <p:nvPr/>
        </p:nvSpPr>
        <p:spPr>
          <a:xfrm>
            <a:off x="858838" y="1655763"/>
            <a:ext cx="8161337" cy="407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r>
              <a:rPr lang="en-US" altLang="zh-CN" sz="2800" dirty="0">
                <a:solidFill>
                  <a:srgbClr val="FF0000"/>
                </a:solidFill>
              </a:rPr>
              <a:t>Exposed terminals </a:t>
            </a:r>
            <a:r>
              <a:rPr lang="en-US" altLang="zh-CN" sz="2800" dirty="0"/>
              <a:t>are senders who can sense each other but still transmit safely (to different receivers)</a:t>
            </a:r>
          </a:p>
          <a:p>
            <a:pPr>
              <a:defRPr/>
            </a:pPr>
            <a:r>
              <a:rPr lang="en-US" altLang="zh-CN" sz="2800" dirty="0"/>
              <a:t>• Desirably concurrency; improves performance</a:t>
            </a:r>
          </a:p>
          <a:p>
            <a:pPr>
              <a:defRPr/>
            </a:pPr>
            <a:r>
              <a:rPr lang="en-US" altLang="zh-CN" sz="2800" dirty="0"/>
              <a:t>• B —&gt;A and C —&gt; D are exposed terminals</a:t>
            </a:r>
            <a:endParaRPr lang="zh-CN" altLang="en-US" sz="2800" dirty="0">
              <a:latin typeface="+mn-lt"/>
              <a:ea typeface="宋体" panose="02010600030101010101" pitchFamily="2" charset="-122"/>
            </a:endParaRPr>
          </a:p>
        </p:txBody>
      </p:sp>
      <p:pic>
        <p:nvPicPr>
          <p:cNvPr id="35847" name="图片 7"/>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257425" y="3937000"/>
            <a:ext cx="4629150" cy="2198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smtClean="0">
                <a:ea typeface="宋体" panose="02010600030101010101" pitchFamily="2" charset="-122"/>
              </a:rPr>
              <a:t>Wireless LANs (4) – MACA</a:t>
            </a:r>
            <a:endParaRPr lang="zh-CN" altLang="en-US" smtClean="0">
              <a:ea typeface="宋体" panose="02010600030101010101" pitchFamily="2" charset="-122"/>
            </a:endParaRPr>
          </a:p>
        </p:txBody>
      </p:sp>
      <p:sp>
        <p:nvSpPr>
          <p:cNvPr id="36867"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C83B7A-FDD8-4C16-B35A-680DCB5C12F7}" type="datetime1">
              <a:rPr lang="zh-CN" altLang="en-US" smtClean="0"/>
              <a:pPr/>
              <a:t>2019/10/24</a:t>
            </a:fld>
            <a:endParaRPr lang="en-US" altLang="zh-CN" smtClean="0"/>
          </a:p>
        </p:txBody>
      </p:sp>
      <p:sp>
        <p:nvSpPr>
          <p:cNvPr id="36868"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6869"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DA9072-1B8B-4D17-9FF1-49F8E4869EFF}" type="slidenum">
              <a:rPr lang="zh-CN" altLang="en-US" smtClean="0"/>
              <a:pPr/>
              <a:t>33</a:t>
            </a:fld>
            <a:endParaRPr lang="en-US" altLang="zh-CN" smtClean="0"/>
          </a:p>
        </p:txBody>
      </p:sp>
      <p:sp>
        <p:nvSpPr>
          <p:cNvPr id="7" name="矩形 6"/>
          <p:cNvSpPr/>
          <p:nvPr/>
        </p:nvSpPr>
        <p:spPr>
          <a:xfrm>
            <a:off x="858838" y="1655763"/>
            <a:ext cx="8285162" cy="407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r>
              <a:rPr lang="en-US" altLang="zh-CN" sz="2400" dirty="0"/>
              <a:t>MACA(Multiple Access with Collision Avoidance) protocol grants access for A to send to B:</a:t>
            </a:r>
          </a:p>
          <a:p>
            <a:pPr marL="457200" indent="-457200">
              <a:buFont typeface="Arial" panose="020B0604020202020204" pitchFamily="34" charset="0"/>
              <a:buChar char="•"/>
              <a:defRPr/>
            </a:pPr>
            <a:r>
              <a:rPr lang="en-US" altLang="zh-CN" sz="2400" dirty="0"/>
              <a:t>A sends RTS to B [left]; B replies with CTS [right]</a:t>
            </a:r>
          </a:p>
          <a:p>
            <a:pPr marL="457200" indent="-457200">
              <a:buFont typeface="Arial" panose="020B0604020202020204" pitchFamily="34" charset="0"/>
              <a:buChar char="•"/>
              <a:defRPr/>
            </a:pPr>
            <a:r>
              <a:rPr lang="en-US" altLang="zh-CN" sz="2400" dirty="0"/>
              <a:t>A can send with exposed but no hidden terminals</a:t>
            </a:r>
            <a:endParaRPr lang="zh-CN" altLang="en-US" sz="2400" dirty="0">
              <a:latin typeface="+mn-lt"/>
              <a:ea typeface="宋体" panose="02010600030101010101" pitchFamily="2" charset="-122"/>
            </a:endParaRPr>
          </a:p>
        </p:txBody>
      </p:sp>
      <p:pic>
        <p:nvPicPr>
          <p:cNvPr id="36871" name="图片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730375" y="3167063"/>
            <a:ext cx="5572125" cy="256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AB5AA24-F86B-4586-B8C9-33A32961E65F}" type="datetime1">
              <a:rPr lang="zh-CN" altLang="en-US" smtClean="0"/>
              <a:pPr/>
              <a:t>2019/10/24</a:t>
            </a:fld>
            <a:endParaRPr lang="en-US" altLang="zh-CN" smtClean="0"/>
          </a:p>
        </p:txBody>
      </p:sp>
      <p:sp>
        <p:nvSpPr>
          <p:cNvPr id="3789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789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30F784-7D19-47BD-9B1A-FE1F6057EBCE}" type="slidenum">
              <a:rPr lang="zh-CN" altLang="en-US" smtClean="0"/>
              <a:pPr/>
              <a:t>34</a:t>
            </a:fld>
            <a:endParaRPr lang="en-US" altLang="zh-CN" smtClean="0"/>
          </a:p>
        </p:txBody>
      </p:sp>
      <p:sp>
        <p:nvSpPr>
          <p:cNvPr id="3789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Ethernet</a:t>
            </a:r>
          </a:p>
        </p:txBody>
      </p:sp>
      <p:sp>
        <p:nvSpPr>
          <p:cNvPr id="37894" name="Rectangle 3"/>
          <p:cNvSpPr>
            <a:spLocks noGrp="1" noChangeArrowheads="1"/>
          </p:cNvSpPr>
          <p:nvPr>
            <p:ph type="body" idx="1"/>
          </p:nvPr>
        </p:nvSpPr>
        <p:spPr>
          <a:xfrm>
            <a:off x="688975" y="1304925"/>
            <a:ext cx="8455025" cy="4984750"/>
          </a:xfrm>
        </p:spPr>
        <p:txBody>
          <a:bodyPr/>
          <a:lstStyle/>
          <a:p>
            <a:pPr eaLnBrk="1" hangingPunct="1">
              <a:buFontTx/>
              <a:buChar char="•"/>
            </a:pPr>
            <a:r>
              <a:rPr lang="en-US" altLang="zh-CN" smtClean="0">
                <a:ea typeface="宋体" panose="02010600030101010101" pitchFamily="2" charset="-122"/>
              </a:rPr>
              <a:t>Ethernet Cabling</a:t>
            </a:r>
          </a:p>
          <a:p>
            <a:pPr eaLnBrk="1" hangingPunct="1">
              <a:buFontTx/>
              <a:buChar char="•"/>
            </a:pPr>
            <a:r>
              <a:rPr lang="en-US" altLang="zh-CN" smtClean="0">
                <a:ea typeface="宋体" panose="02010600030101010101" pitchFamily="2" charset="-122"/>
              </a:rPr>
              <a:t>Manchester Encoding</a:t>
            </a:r>
          </a:p>
          <a:p>
            <a:pPr eaLnBrk="1" hangingPunct="1">
              <a:buFontTx/>
              <a:buChar char="•"/>
            </a:pPr>
            <a:r>
              <a:rPr lang="en-US" altLang="zh-CN" smtClean="0">
                <a:ea typeface="宋体" panose="02010600030101010101" pitchFamily="2" charset="-122"/>
              </a:rPr>
              <a:t>The Ethernet MAC Sublayer Protocol</a:t>
            </a:r>
          </a:p>
          <a:p>
            <a:pPr eaLnBrk="1" hangingPunct="1">
              <a:buFontTx/>
              <a:buChar char="•"/>
            </a:pPr>
            <a:r>
              <a:rPr lang="en-US" altLang="zh-CN" smtClean="0">
                <a:ea typeface="宋体" panose="02010600030101010101" pitchFamily="2" charset="-122"/>
              </a:rPr>
              <a:t>The Binary Exponential Backoff Algorithm</a:t>
            </a:r>
            <a:r>
              <a:rPr lang="zh-CN" altLang="en-US" smtClean="0">
                <a:ea typeface="宋体" panose="02010600030101010101" pitchFamily="2" charset="-122"/>
              </a:rPr>
              <a:t>（二进制指数后退算法）</a:t>
            </a:r>
          </a:p>
          <a:p>
            <a:pPr eaLnBrk="1" hangingPunct="1">
              <a:buFontTx/>
              <a:buChar char="•"/>
            </a:pPr>
            <a:r>
              <a:rPr lang="en-US" altLang="zh-CN" smtClean="0">
                <a:ea typeface="宋体" panose="02010600030101010101" pitchFamily="2" charset="-122"/>
              </a:rPr>
              <a:t>Ethernet Performance</a:t>
            </a:r>
          </a:p>
          <a:p>
            <a:pPr eaLnBrk="1" hangingPunct="1">
              <a:buFontTx/>
              <a:buChar char="•"/>
            </a:pPr>
            <a:r>
              <a:rPr lang="en-US" altLang="zh-CN" smtClean="0">
                <a:ea typeface="宋体" panose="02010600030101010101" pitchFamily="2" charset="-122"/>
              </a:rPr>
              <a:t>Switched Ethernet</a:t>
            </a:r>
          </a:p>
          <a:p>
            <a:pPr eaLnBrk="1" hangingPunct="1">
              <a:buFontTx/>
              <a:buChar char="•"/>
            </a:pPr>
            <a:r>
              <a:rPr lang="en-US" altLang="zh-CN" smtClean="0">
                <a:ea typeface="宋体" panose="02010600030101010101" pitchFamily="2" charset="-122"/>
              </a:rPr>
              <a:t>Fast Ethernet</a:t>
            </a:r>
          </a:p>
          <a:p>
            <a:pPr eaLnBrk="1" hangingPunct="1">
              <a:buFontTx/>
              <a:buChar char="•"/>
            </a:pPr>
            <a:r>
              <a:rPr lang="en-US" altLang="zh-CN" smtClean="0">
                <a:ea typeface="宋体" panose="02010600030101010101" pitchFamily="2" charset="-122"/>
              </a:rPr>
              <a:t>Gigabit Ethernet</a:t>
            </a:r>
          </a:p>
          <a:p>
            <a:pPr eaLnBrk="1" hangingPunct="1">
              <a:buFontTx/>
              <a:buChar char="•"/>
            </a:pPr>
            <a:r>
              <a:rPr lang="en-US" altLang="zh-CN" smtClean="0">
                <a:ea typeface="宋体" panose="02010600030101010101" pitchFamily="2" charset="-122"/>
              </a:rPr>
              <a:t>IEEE 802.2: Logical Link Control</a:t>
            </a:r>
          </a:p>
          <a:p>
            <a:pPr eaLnBrk="1" hangingPunct="1">
              <a:buFontTx/>
              <a:buChar char="•"/>
            </a:pPr>
            <a:r>
              <a:rPr lang="en-US" altLang="zh-CN" smtClean="0">
                <a:ea typeface="宋体" panose="02010600030101010101" pitchFamily="2" charset="-122"/>
              </a:rPr>
              <a:t>Retrospective on Ethernet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1F439C4-0624-4BA3-AC12-41F8572AA73A}" type="datetime1">
              <a:rPr lang="zh-CN" altLang="en-US" smtClean="0"/>
              <a:pPr/>
              <a:t>2019/10/24</a:t>
            </a:fld>
            <a:endParaRPr lang="en-US" altLang="zh-CN" smtClean="0"/>
          </a:p>
        </p:txBody>
      </p:sp>
      <p:sp>
        <p:nvSpPr>
          <p:cNvPr id="389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89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C3A7BA-CB32-4C06-A7C3-F44FC6014789}" type="slidenum">
              <a:rPr lang="zh-CN" altLang="en-US" smtClean="0"/>
              <a:pPr/>
              <a:t>35</a:t>
            </a:fld>
            <a:endParaRPr lang="en-US" altLang="zh-CN" smtClean="0"/>
          </a:p>
        </p:txBody>
      </p:sp>
      <p:sp>
        <p:nvSpPr>
          <p:cNvPr id="38917" name="Rectangle 4"/>
          <p:cNvSpPr>
            <a:spLocks noChangeArrowheads="1"/>
          </p:cNvSpPr>
          <p:nvPr/>
        </p:nvSpPr>
        <p:spPr bwMode="auto">
          <a:xfrm>
            <a:off x="195263" y="228600"/>
            <a:ext cx="8015287"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4400">
                <a:solidFill>
                  <a:srgbClr val="FF0000"/>
                </a:solidFill>
                <a:latin typeface="Times New Roman" panose="02020603050405020304" pitchFamily="18" charset="0"/>
                <a:ea typeface="宋体" panose="02010600030101010101" pitchFamily="2" charset="-122"/>
              </a:rPr>
              <a:t>以太网的产生和发展 </a:t>
            </a:r>
          </a:p>
        </p:txBody>
      </p:sp>
      <p:sp>
        <p:nvSpPr>
          <p:cNvPr id="38918" name="Rectangle 5"/>
          <p:cNvSpPr>
            <a:spLocks noChangeArrowheads="1"/>
          </p:cNvSpPr>
          <p:nvPr/>
        </p:nvSpPr>
        <p:spPr bwMode="auto">
          <a:xfrm>
            <a:off x="590550" y="1298575"/>
            <a:ext cx="8208963" cy="4462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zh-CN" altLang="en-US" b="1">
                <a:ea typeface="宋体" panose="02010600030101010101" pitchFamily="2" charset="-122"/>
              </a:rPr>
              <a:t>以太网的起源</a:t>
            </a:r>
            <a:r>
              <a:rPr lang="en-US" altLang="zh-CN" b="1">
                <a:ea typeface="宋体" panose="02010600030101010101" pitchFamily="2" charset="-122"/>
              </a:rPr>
              <a:t>:ALOHA</a:t>
            </a:r>
            <a:r>
              <a:rPr lang="zh-CN" altLang="en-US" b="1">
                <a:ea typeface="宋体" panose="02010600030101010101" pitchFamily="2" charset="-122"/>
              </a:rPr>
              <a:t>无线电系统</a:t>
            </a:r>
            <a:r>
              <a:rPr lang="en-US" altLang="zh-CN" b="1">
                <a:ea typeface="宋体" panose="02010600030101010101" pitchFamily="2" charset="-122"/>
              </a:rPr>
              <a:t>(1968-1972)</a:t>
            </a:r>
          </a:p>
          <a:p>
            <a:pPr eaLnBrk="1" hangingPunct="1">
              <a:buFontTx/>
              <a:buChar char="•"/>
            </a:pPr>
            <a:r>
              <a:rPr lang="en-US" altLang="zh-CN" b="1">
                <a:ea typeface="宋体" panose="02010600030101010101" pitchFamily="2" charset="-122"/>
              </a:rPr>
              <a:t>Xerox </a:t>
            </a:r>
            <a:r>
              <a:rPr lang="zh-CN" altLang="zh-CN" b="1">
                <a:ea typeface="宋体" panose="02010600030101010101" pitchFamily="2" charset="-122"/>
              </a:rPr>
              <a:t>创建</a:t>
            </a:r>
            <a:r>
              <a:rPr lang="zh-CN" altLang="en-US" b="1">
                <a:ea typeface="宋体" panose="02010600030101010101" pitchFamily="2" charset="-122"/>
              </a:rPr>
              <a:t>第一个实验性的</a:t>
            </a:r>
            <a:r>
              <a:rPr lang="zh-CN" altLang="zh-CN" b="1">
                <a:ea typeface="宋体" panose="02010600030101010101" pitchFamily="2" charset="-122"/>
              </a:rPr>
              <a:t>以太网(1972-1977)</a:t>
            </a:r>
          </a:p>
          <a:p>
            <a:pPr eaLnBrk="1" hangingPunct="1">
              <a:buFontTx/>
              <a:buChar char="•"/>
            </a:pPr>
            <a:r>
              <a:rPr lang="en-US" altLang="zh-CN" b="1">
                <a:ea typeface="宋体" panose="02010600030101010101" pitchFamily="2" charset="-122"/>
              </a:rPr>
              <a:t>DEC</a:t>
            </a:r>
            <a:r>
              <a:rPr lang="zh-CN" altLang="en-US" b="1">
                <a:ea typeface="宋体" panose="02010600030101010101" pitchFamily="2" charset="-122"/>
              </a:rPr>
              <a:t>、</a:t>
            </a:r>
            <a:r>
              <a:rPr lang="en-US" altLang="zh-CN" b="1">
                <a:ea typeface="宋体" panose="02010600030101010101" pitchFamily="2" charset="-122"/>
              </a:rPr>
              <a:t>Intel</a:t>
            </a:r>
            <a:r>
              <a:rPr lang="zh-CN" altLang="en-US" b="1">
                <a:ea typeface="宋体" panose="02010600030101010101" pitchFamily="2" charset="-122"/>
              </a:rPr>
              <a:t>和</a:t>
            </a:r>
            <a:r>
              <a:rPr lang="en-US" altLang="zh-CN" b="1">
                <a:ea typeface="宋体" panose="02010600030101010101" pitchFamily="2" charset="-122"/>
              </a:rPr>
              <a:t>Xerox</a:t>
            </a:r>
            <a:r>
              <a:rPr lang="zh-CN" altLang="en-US" b="1">
                <a:ea typeface="宋体" panose="02010600030101010101" pitchFamily="2" charset="-122"/>
              </a:rPr>
              <a:t>将以太网标准化</a:t>
            </a:r>
            <a:r>
              <a:rPr lang="en-US" altLang="zh-CN" b="1">
                <a:ea typeface="宋体" panose="02010600030101010101" pitchFamily="2" charset="-122"/>
              </a:rPr>
              <a:t>(1979-1983)</a:t>
            </a:r>
          </a:p>
          <a:p>
            <a:pPr eaLnBrk="1" hangingPunct="1">
              <a:buFontTx/>
              <a:buChar char="•"/>
            </a:pPr>
            <a:r>
              <a:rPr lang="en-US" altLang="zh-CN" b="1">
                <a:ea typeface="宋体" panose="02010600030101010101" pitchFamily="2" charset="-122"/>
              </a:rPr>
              <a:t>IEEE 802.3</a:t>
            </a:r>
            <a:r>
              <a:rPr lang="zh-CN" altLang="en-US" b="1">
                <a:ea typeface="宋体" panose="02010600030101010101" pitchFamily="2" charset="-122"/>
              </a:rPr>
              <a:t>标准问世（</a:t>
            </a:r>
            <a:r>
              <a:rPr lang="en-US" altLang="zh-CN" b="1">
                <a:ea typeface="宋体" panose="02010600030101010101" pitchFamily="2" charset="-122"/>
              </a:rPr>
              <a:t>1982</a:t>
            </a:r>
            <a:r>
              <a:rPr lang="zh-CN" altLang="en-US" b="1">
                <a:ea typeface="宋体" panose="02010600030101010101" pitchFamily="2" charset="-122"/>
              </a:rPr>
              <a:t>年）</a:t>
            </a:r>
            <a:r>
              <a:rPr lang="en-US" altLang="zh-CN" b="1">
                <a:ea typeface="宋体" panose="02010600030101010101" pitchFamily="2" charset="-122"/>
              </a:rPr>
              <a:t>,10BASE-5</a:t>
            </a:r>
            <a:r>
              <a:rPr lang="zh-CN" altLang="en-US" b="1">
                <a:ea typeface="宋体" panose="02010600030101010101" pitchFamily="2" charset="-122"/>
              </a:rPr>
              <a:t>出现；</a:t>
            </a:r>
          </a:p>
          <a:p>
            <a:pPr eaLnBrk="1" hangingPunct="1">
              <a:buFontTx/>
              <a:buChar char="•"/>
            </a:pPr>
            <a:r>
              <a:rPr lang="en-US" altLang="zh-CN" b="1">
                <a:ea typeface="宋体" panose="02010600030101010101" pitchFamily="2" charset="-122"/>
              </a:rPr>
              <a:t>10BASE-T</a:t>
            </a:r>
            <a:r>
              <a:rPr lang="zh-CN" altLang="zh-CN" b="1">
                <a:ea typeface="宋体" panose="02010600030101010101" pitchFamily="2" charset="-122"/>
              </a:rPr>
              <a:t>结构化布线的历史</a:t>
            </a:r>
            <a:r>
              <a:rPr lang="en-US" altLang="zh-CN" b="1">
                <a:ea typeface="宋体" panose="02010600030101010101" pitchFamily="2" charset="-122"/>
              </a:rPr>
              <a:t>(1986-1990)</a:t>
            </a:r>
          </a:p>
          <a:p>
            <a:pPr eaLnBrk="1" hangingPunct="1">
              <a:buFontTx/>
              <a:buChar char="•"/>
            </a:pPr>
            <a:r>
              <a:rPr lang="zh-CN" altLang="en-US" b="1">
                <a:ea typeface="宋体" panose="02010600030101010101" pitchFamily="2" charset="-122"/>
              </a:rPr>
              <a:t>交换式和全双工制以太网的出现</a:t>
            </a:r>
            <a:r>
              <a:rPr lang="en-US" altLang="zh-CN" b="1">
                <a:ea typeface="宋体" panose="02010600030101010101" pitchFamily="2" charset="-122"/>
              </a:rPr>
              <a:t>(1990-1994)</a:t>
            </a:r>
          </a:p>
          <a:p>
            <a:pPr eaLnBrk="1" hangingPunct="1">
              <a:buFontTx/>
              <a:buChar char="•"/>
            </a:pPr>
            <a:r>
              <a:rPr lang="zh-CN" altLang="en-US" b="1">
                <a:ea typeface="宋体" panose="02010600030101010101" pitchFamily="2" charset="-122"/>
              </a:rPr>
              <a:t>快速以太网的出现</a:t>
            </a:r>
            <a:r>
              <a:rPr lang="en-US" altLang="zh-CN" b="1">
                <a:ea typeface="宋体" panose="02010600030101010101" pitchFamily="2" charset="-122"/>
              </a:rPr>
              <a:t>(1992-1995)</a:t>
            </a:r>
          </a:p>
          <a:p>
            <a:pPr eaLnBrk="1" hangingPunct="1">
              <a:buFontTx/>
              <a:buChar char="•"/>
            </a:pPr>
            <a:r>
              <a:rPr lang="zh-CN" altLang="en-US" b="1">
                <a:ea typeface="宋体" panose="02010600030101010101" pitchFamily="2" charset="-122"/>
              </a:rPr>
              <a:t>千兆网的出现</a:t>
            </a:r>
            <a:r>
              <a:rPr lang="en-US" altLang="zh-CN" b="1">
                <a:ea typeface="宋体" panose="02010600030101010101" pitchFamily="2" charset="-122"/>
              </a:rPr>
              <a:t>(1996</a:t>
            </a:r>
            <a:r>
              <a:rPr lang="zh-CN" altLang="en-US" b="1">
                <a:ea typeface="宋体" panose="02010600030101010101" pitchFamily="2" charset="-122"/>
              </a:rPr>
              <a:t>至今</a:t>
            </a:r>
            <a:r>
              <a:rPr lang="en-US" altLang="zh-CN" b="1">
                <a:ea typeface="宋体" panose="02010600030101010101" pitchFamily="2" charset="-122"/>
              </a:rPr>
              <a: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13D6399-1738-4F7D-90E1-7D8AB90448D7}" type="datetime1">
              <a:rPr lang="zh-CN" altLang="en-US" smtClean="0"/>
              <a:pPr/>
              <a:t>2019/10/24</a:t>
            </a:fld>
            <a:endParaRPr lang="en-US" altLang="zh-CN" smtClean="0"/>
          </a:p>
        </p:txBody>
      </p:sp>
      <p:sp>
        <p:nvSpPr>
          <p:cNvPr id="399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99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99D55DD-AE54-48FE-A317-595BD26BA9E1}" type="slidenum">
              <a:rPr lang="zh-CN" altLang="en-US" smtClean="0"/>
              <a:pPr/>
              <a:t>36</a:t>
            </a:fld>
            <a:endParaRPr lang="en-US" altLang="zh-CN" smtClean="0"/>
          </a:p>
        </p:txBody>
      </p:sp>
      <p:sp>
        <p:nvSpPr>
          <p:cNvPr id="3994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Ethernet Cabling</a:t>
            </a:r>
          </a:p>
        </p:txBody>
      </p:sp>
      <p:sp>
        <p:nvSpPr>
          <p:cNvPr id="39942" name="Rectangle 3"/>
          <p:cNvSpPr>
            <a:spLocks noGrp="1" noChangeArrowheads="1"/>
          </p:cNvSpPr>
          <p:nvPr>
            <p:ph type="body" idx="1"/>
          </p:nvPr>
        </p:nvSpPr>
        <p:spPr>
          <a:xfrm>
            <a:off x="0" y="5513388"/>
            <a:ext cx="9144000" cy="1039812"/>
          </a:xfrm>
        </p:spPr>
        <p:txBody>
          <a:bodyPr/>
          <a:lstStyle/>
          <a:p>
            <a:pPr algn="ctr" eaLnBrk="1" hangingPunct="1">
              <a:buFontTx/>
              <a:buNone/>
            </a:pPr>
            <a:r>
              <a:rPr lang="en-US" altLang="zh-CN" smtClean="0">
                <a:ea typeface="宋体" panose="02010600030101010101" pitchFamily="2" charset="-122"/>
              </a:rPr>
              <a:t>The most common kinds of Ethernet cabling. </a:t>
            </a:r>
          </a:p>
        </p:txBody>
      </p:sp>
      <p:pic>
        <p:nvPicPr>
          <p:cNvPr id="39943" name="Picture 4" descr="4-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1850" y="3211513"/>
            <a:ext cx="7673975" cy="1960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44" name="Rectangle 5"/>
          <p:cNvSpPr>
            <a:spLocks noChangeArrowheads="1"/>
          </p:cNvSpPr>
          <p:nvPr/>
        </p:nvSpPr>
        <p:spPr bwMode="auto">
          <a:xfrm>
            <a:off x="946150" y="1112838"/>
            <a:ext cx="7791450" cy="1920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000" b="1">
                <a:ea typeface="宋体" panose="02010600030101010101" pitchFamily="2" charset="-122"/>
              </a:rPr>
              <a:t>有</a:t>
            </a:r>
            <a:r>
              <a:rPr lang="en-US" altLang="zh-CN" sz="2000" b="1">
                <a:ea typeface="宋体" panose="02010600030101010101" pitchFamily="2" charset="-122"/>
              </a:rPr>
              <a:t>4</a:t>
            </a:r>
            <a:r>
              <a:rPr lang="zh-CN" altLang="en-US" sz="2000" b="1">
                <a:ea typeface="宋体" panose="02010600030101010101" pitchFamily="2" charset="-122"/>
              </a:rPr>
              <a:t>种正式的</a:t>
            </a:r>
            <a:r>
              <a:rPr lang="en-US" altLang="zh-CN" sz="2000" b="1">
                <a:ea typeface="宋体" panose="02010600030101010101" pitchFamily="2" charset="-122"/>
              </a:rPr>
              <a:t>10 Mbps</a:t>
            </a:r>
            <a:r>
              <a:rPr lang="zh-CN" altLang="en-US" sz="2000" b="1">
                <a:ea typeface="宋体" panose="02010600030101010101" pitchFamily="2" charset="-122"/>
              </a:rPr>
              <a:t>以太网标准。</a:t>
            </a:r>
          </a:p>
          <a:p>
            <a:pPr eaLnBrk="1" hangingPunct="1"/>
            <a:endParaRPr lang="zh-CN" altLang="en-US" sz="2000" b="1">
              <a:ea typeface="宋体" panose="02010600030101010101" pitchFamily="2" charset="-122"/>
            </a:endParaRPr>
          </a:p>
          <a:p>
            <a:pPr eaLnBrk="1" hangingPunct="1"/>
            <a:r>
              <a:rPr lang="zh-CN" altLang="en-US" sz="2000" b="1">
                <a:ea typeface="宋体" panose="02010600030101010101" pitchFamily="2" charset="-122"/>
              </a:rPr>
              <a:t>① </a:t>
            </a:r>
            <a:r>
              <a:rPr lang="en-US" altLang="zh-CN" sz="2000" b="1">
                <a:ea typeface="宋体" panose="02010600030101010101" pitchFamily="2" charset="-122"/>
              </a:rPr>
              <a:t>10Base-5</a:t>
            </a:r>
            <a:r>
              <a:rPr lang="zh-CN" altLang="en-US" sz="2000" b="1">
                <a:ea typeface="宋体" panose="02010600030101010101" pitchFamily="2" charset="-122"/>
              </a:rPr>
              <a:t>：</a:t>
            </a:r>
            <a:r>
              <a:rPr lang="en-US" altLang="zh-CN" sz="2000" b="1">
                <a:ea typeface="宋体" panose="02010600030101010101" pitchFamily="2" charset="-122"/>
              </a:rPr>
              <a:t>10Base-5</a:t>
            </a:r>
            <a:r>
              <a:rPr lang="zh-CN" altLang="en-US" sz="2000" b="1">
                <a:ea typeface="宋体" panose="02010600030101010101" pitchFamily="2" charset="-122"/>
              </a:rPr>
              <a:t>是最初的粗同轴电缆以太网标准。</a:t>
            </a:r>
          </a:p>
          <a:p>
            <a:pPr eaLnBrk="1" hangingPunct="1"/>
            <a:r>
              <a:rPr lang="zh-CN" altLang="en-US" sz="2000" b="1">
                <a:ea typeface="宋体" panose="02010600030101010101" pitchFamily="2" charset="-122"/>
              </a:rPr>
              <a:t>② </a:t>
            </a:r>
            <a:r>
              <a:rPr lang="en-US" altLang="zh-CN" sz="2000" b="1">
                <a:ea typeface="宋体" panose="02010600030101010101" pitchFamily="2" charset="-122"/>
              </a:rPr>
              <a:t>10Base-2</a:t>
            </a:r>
            <a:r>
              <a:rPr lang="zh-CN" altLang="en-US" sz="2000" b="1">
                <a:ea typeface="宋体" panose="02010600030101010101" pitchFamily="2" charset="-122"/>
              </a:rPr>
              <a:t>：</a:t>
            </a:r>
            <a:r>
              <a:rPr lang="en-US" altLang="zh-CN" sz="2000" b="1">
                <a:ea typeface="宋体" panose="02010600030101010101" pitchFamily="2" charset="-122"/>
              </a:rPr>
              <a:t>10Base-2</a:t>
            </a:r>
            <a:r>
              <a:rPr lang="zh-CN" altLang="en-US" sz="2000" b="1">
                <a:ea typeface="宋体" panose="02010600030101010101" pitchFamily="2" charset="-122"/>
              </a:rPr>
              <a:t>是细同轴电缆以太网标准。</a:t>
            </a:r>
          </a:p>
          <a:p>
            <a:pPr eaLnBrk="1" hangingPunct="1"/>
            <a:r>
              <a:rPr lang="zh-CN" altLang="en-US" sz="2000" b="1">
                <a:ea typeface="宋体" panose="02010600030101010101" pitchFamily="2" charset="-122"/>
              </a:rPr>
              <a:t>③ </a:t>
            </a:r>
            <a:r>
              <a:rPr lang="en-US" altLang="zh-CN" sz="2000" b="1">
                <a:ea typeface="宋体" panose="02010600030101010101" pitchFamily="2" charset="-122"/>
              </a:rPr>
              <a:t>10Base-T</a:t>
            </a:r>
            <a:r>
              <a:rPr lang="zh-CN" altLang="en-US" sz="2000" b="1">
                <a:ea typeface="宋体" panose="02010600030101010101" pitchFamily="2" charset="-122"/>
              </a:rPr>
              <a:t>：</a:t>
            </a:r>
            <a:r>
              <a:rPr lang="en-US" altLang="zh-CN" sz="2000" b="1">
                <a:ea typeface="宋体" panose="02010600030101010101" pitchFamily="2" charset="-122"/>
              </a:rPr>
              <a:t>10Base-T</a:t>
            </a:r>
            <a:r>
              <a:rPr lang="zh-CN" altLang="en-US" sz="2000" b="1">
                <a:ea typeface="宋体" panose="02010600030101010101" pitchFamily="2" charset="-122"/>
              </a:rPr>
              <a:t>是</a:t>
            </a:r>
            <a:r>
              <a:rPr lang="en-US" altLang="zh-CN" sz="2000" b="1">
                <a:ea typeface="宋体" panose="02010600030101010101" pitchFamily="2" charset="-122"/>
              </a:rPr>
              <a:t>10 Mbps</a:t>
            </a:r>
            <a:r>
              <a:rPr lang="zh-CN" altLang="en-US" sz="2000" b="1">
                <a:ea typeface="宋体" panose="02010600030101010101" pitchFamily="2" charset="-122"/>
              </a:rPr>
              <a:t>的双绞线以太网标准。</a:t>
            </a:r>
          </a:p>
          <a:p>
            <a:pPr eaLnBrk="1" hangingPunct="1"/>
            <a:r>
              <a:rPr lang="zh-CN" altLang="en-US" sz="2000" b="1">
                <a:ea typeface="宋体" panose="02010600030101010101" pitchFamily="2" charset="-122"/>
              </a:rPr>
              <a:t>④ </a:t>
            </a:r>
            <a:r>
              <a:rPr lang="en-US" altLang="zh-CN" sz="2000" b="1">
                <a:ea typeface="宋体" panose="02010600030101010101" pitchFamily="2" charset="-122"/>
              </a:rPr>
              <a:t>10Base-F</a:t>
            </a:r>
            <a:r>
              <a:rPr lang="zh-CN" altLang="en-US" sz="2000" b="1">
                <a:ea typeface="宋体" panose="02010600030101010101" pitchFamily="2" charset="-122"/>
              </a:rPr>
              <a:t>：</a:t>
            </a:r>
            <a:r>
              <a:rPr lang="en-US" altLang="zh-CN" sz="2000" b="1">
                <a:ea typeface="宋体" panose="02010600030101010101" pitchFamily="2" charset="-122"/>
              </a:rPr>
              <a:t>10Base-F</a:t>
            </a:r>
            <a:r>
              <a:rPr lang="zh-CN" altLang="en-US" sz="2000" b="1">
                <a:ea typeface="宋体" panose="02010600030101010101" pitchFamily="2" charset="-122"/>
              </a:rPr>
              <a:t>是</a:t>
            </a:r>
            <a:r>
              <a:rPr lang="en-US" altLang="zh-CN" sz="2000" b="1">
                <a:ea typeface="宋体" panose="02010600030101010101" pitchFamily="2" charset="-122"/>
              </a:rPr>
              <a:t>10 Mbps</a:t>
            </a:r>
            <a:r>
              <a:rPr lang="zh-CN" altLang="en-US" sz="2000" b="1">
                <a:ea typeface="宋体" panose="02010600030101010101" pitchFamily="2" charset="-122"/>
              </a:rPr>
              <a:t>的光缆以太网标准。</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A899A5-1747-4688-85DC-043DF2B47617}" type="datetime1">
              <a:rPr lang="zh-CN" altLang="en-US" smtClean="0"/>
              <a:pPr/>
              <a:t>2019/10/24</a:t>
            </a:fld>
            <a:endParaRPr lang="en-US" altLang="zh-CN" smtClean="0"/>
          </a:p>
        </p:txBody>
      </p:sp>
      <p:sp>
        <p:nvSpPr>
          <p:cNvPr id="4096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096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84069E-2295-4BA5-B5EC-CB19089BB011}" type="slidenum">
              <a:rPr lang="zh-CN" altLang="en-US" smtClean="0"/>
              <a:pPr/>
              <a:t>37</a:t>
            </a:fld>
            <a:endParaRPr lang="en-US" altLang="zh-CN" smtClean="0"/>
          </a:p>
        </p:txBody>
      </p:sp>
      <p:pic>
        <p:nvPicPr>
          <p:cNvPr id="40965"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2625" y="1582738"/>
            <a:ext cx="8208963" cy="136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91141" name="Group 5"/>
          <p:cNvGrpSpPr>
            <a:grpSpLocks/>
          </p:cNvGrpSpPr>
          <p:nvPr/>
        </p:nvGrpSpPr>
        <p:grpSpPr bwMode="auto">
          <a:xfrm>
            <a:off x="2047875" y="3919538"/>
            <a:ext cx="5194300" cy="981075"/>
            <a:chOff x="1200" y="2672"/>
            <a:chExt cx="3272" cy="618"/>
          </a:xfrm>
        </p:grpSpPr>
        <p:sp>
          <p:nvSpPr>
            <p:cNvPr id="40967" name="Rectangle 6"/>
            <p:cNvSpPr>
              <a:spLocks noChangeArrowheads="1"/>
            </p:cNvSpPr>
            <p:nvPr/>
          </p:nvSpPr>
          <p:spPr bwMode="auto">
            <a:xfrm>
              <a:off x="1200" y="3097"/>
              <a:ext cx="949"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20000"/>
                </a:spcBef>
                <a:buClr>
                  <a:schemeClr val="accent2"/>
                </a:buClr>
                <a:buAutoNum type="alphaLcParenR"/>
                <a:defRPr sz="2400">
                  <a:solidFill>
                    <a:schemeClr val="tx1"/>
                  </a:solidFill>
                  <a:latin typeface="Times New Roman" panose="02020603050405020304" pitchFamily="18" charset="0"/>
                </a:defRPr>
              </a:lvl1pPr>
              <a:lvl2pPr marL="571500" indent="-533400" defTabSz="762000">
                <a:spcBef>
                  <a:spcPct val="20000"/>
                </a:spcBef>
                <a:buClr>
                  <a:schemeClr val="accent2"/>
                </a:buClr>
                <a:buChar char="–"/>
                <a:defRPr sz="2800">
                  <a:solidFill>
                    <a:schemeClr val="tx1"/>
                  </a:solidFill>
                  <a:latin typeface="Times New Roman" panose="02020603050405020304" pitchFamily="18" charset="0"/>
                </a:defRPr>
              </a:lvl2pPr>
              <a:lvl3pPr marL="1143000" indent="-457200" defTabSz="762000">
                <a:spcBef>
                  <a:spcPct val="20000"/>
                </a:spcBef>
                <a:buClr>
                  <a:schemeClr val="accent2"/>
                </a:buClr>
                <a:buChar char="•"/>
                <a:defRPr sz="2400">
                  <a:solidFill>
                    <a:schemeClr val="tx1"/>
                  </a:solidFill>
                  <a:latin typeface="Times New Roman" panose="02020603050405020304" pitchFamily="18" charset="0"/>
                </a:defRPr>
              </a:lvl3pPr>
              <a:lvl4pPr marL="1714500" indent="-381000" defTabSz="762000">
                <a:spcBef>
                  <a:spcPct val="20000"/>
                </a:spcBef>
                <a:buClr>
                  <a:schemeClr val="accent2"/>
                </a:buClr>
                <a:buChar char="–"/>
                <a:defRPr sz="2000">
                  <a:solidFill>
                    <a:schemeClr val="tx1"/>
                  </a:solidFill>
                  <a:latin typeface="Times New Roman" panose="02020603050405020304" pitchFamily="18" charset="0"/>
                </a:defRPr>
              </a:lvl4pPr>
              <a:lvl5pPr marL="2286000" indent="-381000" defTabSz="762000">
                <a:spcBef>
                  <a:spcPct val="20000"/>
                </a:spcBef>
                <a:buClr>
                  <a:schemeClr val="accent2"/>
                </a:buClr>
                <a:buChar char="»"/>
                <a:defRPr sz="2000">
                  <a:solidFill>
                    <a:schemeClr val="tx1"/>
                  </a:solidFill>
                  <a:latin typeface="Times New Roman" panose="02020603050405020304" pitchFamily="18" charset="0"/>
                </a:defRPr>
              </a:lvl5pPr>
              <a:lvl6pPr marL="27432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2004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6576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1148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400">
                  <a:solidFill>
                    <a:srgbClr val="FF3300"/>
                  </a:solidFill>
                  <a:latin typeface="Arial" panose="020B0604020202020204" pitchFamily="34" charset="0"/>
                  <a:ea typeface="宋体" panose="02010600030101010101" pitchFamily="2" charset="-122"/>
                </a:rPr>
                <a:t>数据率（</a:t>
              </a:r>
              <a:r>
                <a:rPr kumimoji="1" lang="en-US" altLang="zh-CN" sz="1400">
                  <a:solidFill>
                    <a:srgbClr val="FF3300"/>
                  </a:solidFill>
                  <a:latin typeface="Arial" panose="020B0604020202020204" pitchFamily="34" charset="0"/>
                  <a:ea typeface="宋体" panose="02010600030101010101" pitchFamily="2" charset="-122"/>
                </a:rPr>
                <a:t>Mbps</a:t>
              </a:r>
              <a:r>
                <a:rPr kumimoji="1" lang="zh-CN" altLang="en-US" sz="1400">
                  <a:solidFill>
                    <a:srgbClr val="FF3300"/>
                  </a:solidFill>
                  <a:latin typeface="Arial" panose="020B0604020202020204" pitchFamily="34" charset="0"/>
                  <a:ea typeface="宋体" panose="02010600030101010101" pitchFamily="2" charset="-122"/>
                </a:rPr>
                <a:t>）</a:t>
              </a:r>
            </a:p>
          </p:txBody>
        </p:sp>
        <p:sp>
          <p:nvSpPr>
            <p:cNvPr id="40968" name="Rectangle 7"/>
            <p:cNvSpPr>
              <a:spLocks noChangeArrowheads="1"/>
            </p:cNvSpPr>
            <p:nvPr/>
          </p:nvSpPr>
          <p:spPr bwMode="auto">
            <a:xfrm>
              <a:off x="2371" y="3097"/>
              <a:ext cx="564"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20000"/>
                </a:spcBef>
                <a:buClr>
                  <a:schemeClr val="accent2"/>
                </a:buClr>
                <a:buAutoNum type="alphaLcParenR"/>
                <a:defRPr sz="2400">
                  <a:solidFill>
                    <a:schemeClr val="tx1"/>
                  </a:solidFill>
                  <a:latin typeface="Times New Roman" panose="02020603050405020304" pitchFamily="18" charset="0"/>
                </a:defRPr>
              </a:lvl1pPr>
              <a:lvl2pPr marL="571500" indent="-533400" defTabSz="762000">
                <a:spcBef>
                  <a:spcPct val="20000"/>
                </a:spcBef>
                <a:buClr>
                  <a:schemeClr val="accent2"/>
                </a:buClr>
                <a:buChar char="–"/>
                <a:defRPr sz="2800">
                  <a:solidFill>
                    <a:schemeClr val="tx1"/>
                  </a:solidFill>
                  <a:latin typeface="Times New Roman" panose="02020603050405020304" pitchFamily="18" charset="0"/>
                </a:defRPr>
              </a:lvl2pPr>
              <a:lvl3pPr marL="1143000" indent="-457200" defTabSz="762000">
                <a:spcBef>
                  <a:spcPct val="20000"/>
                </a:spcBef>
                <a:buClr>
                  <a:schemeClr val="accent2"/>
                </a:buClr>
                <a:buChar char="•"/>
                <a:defRPr sz="2400">
                  <a:solidFill>
                    <a:schemeClr val="tx1"/>
                  </a:solidFill>
                  <a:latin typeface="Times New Roman" panose="02020603050405020304" pitchFamily="18" charset="0"/>
                </a:defRPr>
              </a:lvl3pPr>
              <a:lvl4pPr marL="1714500" indent="-381000" defTabSz="762000">
                <a:spcBef>
                  <a:spcPct val="20000"/>
                </a:spcBef>
                <a:buClr>
                  <a:schemeClr val="accent2"/>
                </a:buClr>
                <a:buChar char="–"/>
                <a:defRPr sz="2000">
                  <a:solidFill>
                    <a:schemeClr val="tx1"/>
                  </a:solidFill>
                  <a:latin typeface="Times New Roman" panose="02020603050405020304" pitchFamily="18" charset="0"/>
                </a:defRPr>
              </a:lvl4pPr>
              <a:lvl5pPr marL="2286000" indent="-381000" defTabSz="762000">
                <a:spcBef>
                  <a:spcPct val="20000"/>
                </a:spcBef>
                <a:buClr>
                  <a:schemeClr val="accent2"/>
                </a:buClr>
                <a:buChar char="»"/>
                <a:defRPr sz="2000">
                  <a:solidFill>
                    <a:schemeClr val="tx1"/>
                  </a:solidFill>
                  <a:latin typeface="Times New Roman" panose="02020603050405020304" pitchFamily="18" charset="0"/>
                </a:defRPr>
              </a:lvl5pPr>
              <a:lvl6pPr marL="27432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2004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6576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1148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400">
                  <a:solidFill>
                    <a:srgbClr val="FF3300"/>
                  </a:solidFill>
                  <a:latin typeface="Arial" panose="020B0604020202020204" pitchFamily="34" charset="0"/>
                  <a:ea typeface="宋体" panose="02010600030101010101" pitchFamily="2" charset="-122"/>
                </a:rPr>
                <a:t>基带信号</a:t>
              </a:r>
            </a:p>
          </p:txBody>
        </p:sp>
        <p:sp>
          <p:nvSpPr>
            <p:cNvPr id="40969" name="Rectangle 8"/>
            <p:cNvSpPr>
              <a:spLocks noChangeArrowheads="1"/>
            </p:cNvSpPr>
            <p:nvPr/>
          </p:nvSpPr>
          <p:spPr bwMode="auto">
            <a:xfrm>
              <a:off x="3348" y="3098"/>
              <a:ext cx="1124"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20000"/>
                </a:spcBef>
                <a:buClr>
                  <a:schemeClr val="accent2"/>
                </a:buClr>
                <a:buAutoNum type="alphaLcParenR"/>
                <a:defRPr sz="2400">
                  <a:solidFill>
                    <a:schemeClr val="tx1"/>
                  </a:solidFill>
                  <a:latin typeface="Times New Roman" panose="02020603050405020304" pitchFamily="18" charset="0"/>
                </a:defRPr>
              </a:lvl1pPr>
              <a:lvl2pPr marL="571500" indent="-533400" defTabSz="762000">
                <a:spcBef>
                  <a:spcPct val="20000"/>
                </a:spcBef>
                <a:buClr>
                  <a:schemeClr val="accent2"/>
                </a:buClr>
                <a:buChar char="–"/>
                <a:defRPr sz="2800">
                  <a:solidFill>
                    <a:schemeClr val="tx1"/>
                  </a:solidFill>
                  <a:latin typeface="Times New Roman" panose="02020603050405020304" pitchFamily="18" charset="0"/>
                </a:defRPr>
              </a:lvl2pPr>
              <a:lvl3pPr marL="1143000" indent="-457200" defTabSz="762000">
                <a:spcBef>
                  <a:spcPct val="20000"/>
                </a:spcBef>
                <a:buClr>
                  <a:schemeClr val="accent2"/>
                </a:buClr>
                <a:buChar char="•"/>
                <a:defRPr sz="2400">
                  <a:solidFill>
                    <a:schemeClr val="tx1"/>
                  </a:solidFill>
                  <a:latin typeface="Times New Roman" panose="02020603050405020304" pitchFamily="18" charset="0"/>
                </a:defRPr>
              </a:lvl3pPr>
              <a:lvl4pPr marL="1714500" indent="-381000" defTabSz="762000">
                <a:spcBef>
                  <a:spcPct val="20000"/>
                </a:spcBef>
                <a:buClr>
                  <a:schemeClr val="accent2"/>
                </a:buClr>
                <a:buChar char="–"/>
                <a:defRPr sz="2000">
                  <a:solidFill>
                    <a:schemeClr val="tx1"/>
                  </a:solidFill>
                  <a:latin typeface="Times New Roman" panose="02020603050405020304" pitchFamily="18" charset="0"/>
                </a:defRPr>
              </a:lvl4pPr>
              <a:lvl5pPr marL="2286000" indent="-381000" defTabSz="762000">
                <a:spcBef>
                  <a:spcPct val="20000"/>
                </a:spcBef>
                <a:buClr>
                  <a:schemeClr val="accent2"/>
                </a:buClr>
                <a:buChar char="»"/>
                <a:defRPr sz="2000">
                  <a:solidFill>
                    <a:schemeClr val="tx1"/>
                  </a:solidFill>
                  <a:latin typeface="Times New Roman" panose="02020603050405020304" pitchFamily="18" charset="0"/>
                </a:defRPr>
              </a:lvl5pPr>
              <a:lvl6pPr marL="27432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2004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6576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1148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400">
                  <a:solidFill>
                    <a:srgbClr val="FF3300"/>
                  </a:solidFill>
                  <a:latin typeface="Arial" panose="020B0604020202020204" pitchFamily="34" charset="0"/>
                  <a:ea typeface="宋体" panose="02010600030101010101" pitchFamily="2" charset="-122"/>
                </a:rPr>
                <a:t>段最大长度（百米）</a:t>
              </a:r>
            </a:p>
          </p:txBody>
        </p:sp>
        <p:sp>
          <p:nvSpPr>
            <p:cNvPr id="40970" name="Rectangle 9"/>
            <p:cNvSpPr>
              <a:spLocks noChangeArrowheads="1"/>
            </p:cNvSpPr>
            <p:nvPr/>
          </p:nvSpPr>
          <p:spPr bwMode="auto">
            <a:xfrm>
              <a:off x="2322" y="2672"/>
              <a:ext cx="804" cy="247"/>
            </a:xfrm>
            <a:prstGeom prst="rect">
              <a:avLst/>
            </a:prstGeom>
            <a:solidFill>
              <a:schemeClr val="bg1"/>
            </a:solidFill>
            <a:ln w="25399">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20000"/>
                </a:spcBef>
                <a:buClr>
                  <a:schemeClr val="accent2"/>
                </a:buClr>
                <a:buAutoNum type="alphaLcParenR"/>
                <a:defRPr sz="2400">
                  <a:solidFill>
                    <a:schemeClr val="tx1"/>
                  </a:solidFill>
                  <a:latin typeface="Times New Roman" panose="02020603050405020304" pitchFamily="18" charset="0"/>
                </a:defRPr>
              </a:lvl1pPr>
              <a:lvl2pPr marL="571500" indent="-533400" defTabSz="762000">
                <a:spcBef>
                  <a:spcPct val="20000"/>
                </a:spcBef>
                <a:buClr>
                  <a:schemeClr val="accent2"/>
                </a:buClr>
                <a:buChar char="–"/>
                <a:defRPr sz="2800">
                  <a:solidFill>
                    <a:schemeClr val="tx1"/>
                  </a:solidFill>
                  <a:latin typeface="Times New Roman" panose="02020603050405020304" pitchFamily="18" charset="0"/>
                </a:defRPr>
              </a:lvl2pPr>
              <a:lvl3pPr marL="1143000" indent="-457200" defTabSz="762000">
                <a:spcBef>
                  <a:spcPct val="20000"/>
                </a:spcBef>
                <a:buClr>
                  <a:schemeClr val="accent2"/>
                </a:buClr>
                <a:buChar char="•"/>
                <a:defRPr sz="2400">
                  <a:solidFill>
                    <a:schemeClr val="tx1"/>
                  </a:solidFill>
                  <a:latin typeface="Times New Roman" panose="02020603050405020304" pitchFamily="18" charset="0"/>
                </a:defRPr>
              </a:lvl3pPr>
              <a:lvl4pPr marL="1714500" indent="-381000" defTabSz="762000">
                <a:spcBef>
                  <a:spcPct val="20000"/>
                </a:spcBef>
                <a:buClr>
                  <a:schemeClr val="accent2"/>
                </a:buClr>
                <a:buChar char="–"/>
                <a:defRPr sz="2000">
                  <a:solidFill>
                    <a:schemeClr val="tx1"/>
                  </a:solidFill>
                  <a:latin typeface="Times New Roman" panose="02020603050405020304" pitchFamily="18" charset="0"/>
                </a:defRPr>
              </a:lvl4pPr>
              <a:lvl5pPr marL="2286000" indent="-381000" defTabSz="762000">
                <a:spcBef>
                  <a:spcPct val="20000"/>
                </a:spcBef>
                <a:buClr>
                  <a:schemeClr val="accent2"/>
                </a:buClr>
                <a:buChar char="»"/>
                <a:defRPr sz="2000">
                  <a:solidFill>
                    <a:schemeClr val="tx1"/>
                  </a:solidFill>
                  <a:latin typeface="Times New Roman" panose="02020603050405020304" pitchFamily="18" charset="0"/>
                </a:defRPr>
              </a:lvl5pPr>
              <a:lvl6pPr marL="27432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2004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6576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1148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800" b="1">
                  <a:solidFill>
                    <a:srgbClr val="FF3300"/>
                  </a:solidFill>
                  <a:latin typeface="Arial" panose="020B0604020202020204" pitchFamily="34" charset="0"/>
                  <a:ea typeface="宋体" panose="02010600030101010101" pitchFamily="2" charset="-122"/>
                </a:rPr>
                <a:t>10 Base-5</a:t>
              </a:r>
            </a:p>
          </p:txBody>
        </p:sp>
        <p:sp>
          <p:nvSpPr>
            <p:cNvPr id="40971" name="Line 10"/>
            <p:cNvSpPr>
              <a:spLocks noChangeShapeType="1"/>
            </p:cNvSpPr>
            <p:nvPr/>
          </p:nvSpPr>
          <p:spPr bwMode="auto">
            <a:xfrm flipH="1">
              <a:off x="1889" y="2877"/>
              <a:ext cx="524" cy="218"/>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0972" name="Line 11"/>
            <p:cNvSpPr>
              <a:spLocks noChangeShapeType="1"/>
            </p:cNvSpPr>
            <p:nvPr/>
          </p:nvSpPr>
          <p:spPr bwMode="auto">
            <a:xfrm flipH="1">
              <a:off x="2689" y="2872"/>
              <a:ext cx="2" cy="194"/>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0973" name="Line 12"/>
            <p:cNvSpPr>
              <a:spLocks noChangeShapeType="1"/>
            </p:cNvSpPr>
            <p:nvPr/>
          </p:nvSpPr>
          <p:spPr bwMode="auto">
            <a:xfrm>
              <a:off x="3018" y="2864"/>
              <a:ext cx="522" cy="238"/>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afterEffect">
                                  <p:stCondLst>
                                    <p:cond delay="0"/>
                                  </p:stCondLst>
                                  <p:childTnLst>
                                    <p:set>
                                      <p:cBhvr>
                                        <p:cTn id="6" dur="1" fill="hold">
                                          <p:stCondLst>
                                            <p:cond delay="0"/>
                                          </p:stCondLst>
                                        </p:cTn>
                                        <p:tgtEl>
                                          <p:spTgt spid="91141"/>
                                        </p:tgtEl>
                                        <p:attrNameLst>
                                          <p:attrName>style.visibility</p:attrName>
                                        </p:attrNameLst>
                                      </p:cBhvr>
                                      <p:to>
                                        <p:strVal val="visible"/>
                                      </p:to>
                                    </p:set>
                                    <p:animEffect transition="in" filter="fade">
                                      <p:cBhvr>
                                        <p:cTn id="7" dur="800" decel="100000"/>
                                        <p:tgtEl>
                                          <p:spTgt spid="91141"/>
                                        </p:tgtEl>
                                      </p:cBhvr>
                                    </p:animEffect>
                                    <p:anim calcmode="lin" valueType="num">
                                      <p:cBhvr>
                                        <p:cTn id="8" dur="800" decel="100000" fill="hold"/>
                                        <p:tgtEl>
                                          <p:spTgt spid="91141"/>
                                        </p:tgtEl>
                                        <p:attrNameLst>
                                          <p:attrName>style.rotation</p:attrName>
                                        </p:attrNameLst>
                                      </p:cBhvr>
                                      <p:tavLst>
                                        <p:tav tm="0">
                                          <p:val>
                                            <p:fltVal val="-90"/>
                                          </p:val>
                                        </p:tav>
                                        <p:tav tm="100000">
                                          <p:val>
                                            <p:fltVal val="0"/>
                                          </p:val>
                                        </p:tav>
                                      </p:tavLst>
                                    </p:anim>
                                    <p:anim calcmode="lin" valueType="num">
                                      <p:cBhvr>
                                        <p:cTn id="9" dur="800" decel="100000" fill="hold"/>
                                        <p:tgtEl>
                                          <p:spTgt spid="91141"/>
                                        </p:tgtEl>
                                        <p:attrNameLst>
                                          <p:attrName>ppt_x</p:attrName>
                                        </p:attrNameLst>
                                      </p:cBhvr>
                                      <p:tavLst>
                                        <p:tav tm="0">
                                          <p:val>
                                            <p:strVal val="#ppt_x+0.4"/>
                                          </p:val>
                                        </p:tav>
                                        <p:tav tm="100000">
                                          <p:val>
                                            <p:strVal val="#ppt_x-0.05"/>
                                          </p:val>
                                        </p:tav>
                                      </p:tavLst>
                                    </p:anim>
                                    <p:anim calcmode="lin" valueType="num">
                                      <p:cBhvr>
                                        <p:cTn id="10" dur="800" decel="100000" fill="hold"/>
                                        <p:tgtEl>
                                          <p:spTgt spid="9114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114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114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804414-84BD-4D69-B2FC-8A3211B24901}" type="datetime1">
              <a:rPr lang="zh-CN" altLang="en-US" smtClean="0"/>
              <a:pPr/>
              <a:t>2019/10/24</a:t>
            </a:fld>
            <a:endParaRPr lang="en-US" altLang="zh-CN" smtClean="0"/>
          </a:p>
        </p:txBody>
      </p:sp>
      <p:sp>
        <p:nvSpPr>
          <p:cNvPr id="419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19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2434128-ABE6-403B-A129-E40DEE22643B}" type="slidenum">
              <a:rPr lang="zh-CN" altLang="en-US" smtClean="0"/>
              <a:pPr/>
              <a:t>38</a:t>
            </a:fld>
            <a:endParaRPr lang="en-US" altLang="zh-CN" smtClean="0"/>
          </a:p>
        </p:txBody>
      </p:sp>
      <p:sp>
        <p:nvSpPr>
          <p:cNvPr id="4198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Ethernet Cabling (2)</a:t>
            </a:r>
          </a:p>
        </p:txBody>
      </p:sp>
      <p:sp>
        <p:nvSpPr>
          <p:cNvPr id="41990" name="Rectangle 3"/>
          <p:cNvSpPr>
            <a:spLocks noGrp="1" noChangeArrowheads="1"/>
          </p:cNvSpPr>
          <p:nvPr>
            <p:ph type="body" idx="1"/>
          </p:nvPr>
        </p:nvSpPr>
        <p:spPr>
          <a:xfrm>
            <a:off x="0" y="5322888"/>
            <a:ext cx="9144000" cy="838200"/>
          </a:xfrm>
        </p:spPr>
        <p:txBody>
          <a:bodyPr/>
          <a:lstStyle/>
          <a:p>
            <a:pPr algn="ctr" eaLnBrk="1" hangingPunct="1">
              <a:buFontTx/>
              <a:buNone/>
            </a:pPr>
            <a:r>
              <a:rPr lang="en-US" altLang="zh-CN" smtClean="0">
                <a:ea typeface="宋体" panose="02010600030101010101" pitchFamily="2" charset="-122"/>
              </a:rPr>
              <a:t>Three kinds of Ethernet cabling. </a:t>
            </a:r>
          </a:p>
          <a:p>
            <a:pPr algn="ct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10Base5, </a:t>
            </a: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10Base2, </a:t>
            </a:r>
            <a:r>
              <a:rPr lang="en-US" altLang="zh-CN" smtClean="0">
                <a:solidFill>
                  <a:schemeClr val="accent2"/>
                </a:solidFill>
                <a:ea typeface="宋体" panose="02010600030101010101" pitchFamily="2" charset="-122"/>
              </a:rPr>
              <a:t>(c)</a:t>
            </a:r>
            <a:r>
              <a:rPr lang="en-US" altLang="zh-CN" smtClean="0">
                <a:ea typeface="宋体" panose="02010600030101010101" pitchFamily="2" charset="-122"/>
              </a:rPr>
              <a:t> 10Base-T.</a:t>
            </a:r>
          </a:p>
        </p:txBody>
      </p:sp>
      <p:pic>
        <p:nvPicPr>
          <p:cNvPr id="41991" name="Picture 4" descr="4-1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17588" y="1531938"/>
            <a:ext cx="7292975" cy="366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B504DB3-85C5-413D-AB96-25BC2695ACCE}" type="datetime1">
              <a:rPr lang="zh-CN" altLang="en-US" smtClean="0"/>
              <a:pPr/>
              <a:t>2019/10/24</a:t>
            </a:fld>
            <a:endParaRPr lang="en-US" altLang="zh-CN" smtClean="0"/>
          </a:p>
        </p:txBody>
      </p:sp>
      <p:sp>
        <p:nvSpPr>
          <p:cNvPr id="430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30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F798BF1-632F-474A-B5D8-CD25B0042C62}" type="slidenum">
              <a:rPr lang="zh-CN" altLang="en-US" smtClean="0"/>
              <a:pPr/>
              <a:t>39</a:t>
            </a:fld>
            <a:endParaRPr lang="en-US" altLang="zh-CN" smtClean="0"/>
          </a:p>
        </p:txBody>
      </p:sp>
      <p:pic>
        <p:nvPicPr>
          <p:cNvPr id="43013"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2725" y="1122363"/>
            <a:ext cx="5383213" cy="2592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43014" name="Group 5"/>
          <p:cNvGrpSpPr>
            <a:grpSpLocks/>
          </p:cNvGrpSpPr>
          <p:nvPr/>
        </p:nvGrpSpPr>
        <p:grpSpPr bwMode="auto">
          <a:xfrm>
            <a:off x="4416425" y="3425825"/>
            <a:ext cx="3914775" cy="2309813"/>
            <a:chOff x="3329" y="2296"/>
            <a:chExt cx="2199" cy="1009"/>
          </a:xfrm>
        </p:grpSpPr>
        <p:sp>
          <p:nvSpPr>
            <p:cNvPr id="43015" name="Rectangle 6"/>
            <p:cNvSpPr>
              <a:spLocks noChangeArrowheads="1"/>
            </p:cNvSpPr>
            <p:nvPr/>
          </p:nvSpPr>
          <p:spPr bwMode="auto">
            <a:xfrm>
              <a:off x="5229" y="2641"/>
              <a:ext cx="299" cy="1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20000"/>
                </a:spcBef>
                <a:buClr>
                  <a:schemeClr val="accent2"/>
                </a:buClr>
                <a:buAutoNum type="alphaLcParenR"/>
                <a:defRPr sz="2400">
                  <a:solidFill>
                    <a:schemeClr val="tx1"/>
                  </a:solidFill>
                  <a:latin typeface="Times New Roman" panose="02020603050405020304" pitchFamily="18" charset="0"/>
                </a:defRPr>
              </a:lvl1pPr>
              <a:lvl2pPr marL="571500" indent="-533400" defTabSz="762000">
                <a:spcBef>
                  <a:spcPct val="20000"/>
                </a:spcBef>
                <a:buClr>
                  <a:schemeClr val="accent2"/>
                </a:buClr>
                <a:buChar char="–"/>
                <a:defRPr sz="2800">
                  <a:solidFill>
                    <a:schemeClr val="tx1"/>
                  </a:solidFill>
                  <a:latin typeface="Times New Roman" panose="02020603050405020304" pitchFamily="18" charset="0"/>
                </a:defRPr>
              </a:lvl2pPr>
              <a:lvl3pPr marL="1143000" indent="-457200" defTabSz="762000">
                <a:spcBef>
                  <a:spcPct val="20000"/>
                </a:spcBef>
                <a:buClr>
                  <a:schemeClr val="accent2"/>
                </a:buClr>
                <a:buChar char="•"/>
                <a:defRPr sz="2400">
                  <a:solidFill>
                    <a:schemeClr val="tx1"/>
                  </a:solidFill>
                  <a:latin typeface="Times New Roman" panose="02020603050405020304" pitchFamily="18" charset="0"/>
                </a:defRPr>
              </a:lvl3pPr>
              <a:lvl4pPr marL="1714500" indent="-381000" defTabSz="762000">
                <a:spcBef>
                  <a:spcPct val="20000"/>
                </a:spcBef>
                <a:buClr>
                  <a:schemeClr val="accent2"/>
                </a:buClr>
                <a:buChar char="–"/>
                <a:defRPr sz="2000">
                  <a:solidFill>
                    <a:schemeClr val="tx1"/>
                  </a:solidFill>
                  <a:latin typeface="Times New Roman" panose="02020603050405020304" pitchFamily="18" charset="0"/>
                </a:defRPr>
              </a:lvl4pPr>
              <a:lvl5pPr marL="2286000" indent="-381000" defTabSz="762000">
                <a:spcBef>
                  <a:spcPct val="20000"/>
                </a:spcBef>
                <a:buClr>
                  <a:schemeClr val="accent2"/>
                </a:buClr>
                <a:buChar char="»"/>
                <a:defRPr sz="2000">
                  <a:solidFill>
                    <a:schemeClr val="tx1"/>
                  </a:solidFill>
                  <a:latin typeface="Times New Roman" panose="02020603050405020304" pitchFamily="18" charset="0"/>
                </a:defRPr>
              </a:lvl5pPr>
              <a:lvl6pPr marL="27432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2004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6576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1148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600">
                  <a:ea typeface="宋体" panose="02010600030101010101" pitchFamily="2" charset="-122"/>
                </a:rPr>
                <a:t>NIC</a:t>
              </a:r>
            </a:p>
          </p:txBody>
        </p:sp>
        <p:sp>
          <p:nvSpPr>
            <p:cNvPr id="43016" name="Line 7"/>
            <p:cNvSpPr>
              <a:spLocks noChangeShapeType="1"/>
            </p:cNvSpPr>
            <p:nvPr/>
          </p:nvSpPr>
          <p:spPr bwMode="auto">
            <a:xfrm flipH="1">
              <a:off x="5127" y="2831"/>
              <a:ext cx="202" cy="227"/>
            </a:xfrm>
            <a:prstGeom prst="line">
              <a:avLst/>
            </a:prstGeom>
            <a:noFill/>
            <a:ln w="12699">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17" name="Line 8"/>
            <p:cNvSpPr>
              <a:spLocks noChangeShapeType="1"/>
            </p:cNvSpPr>
            <p:nvPr/>
          </p:nvSpPr>
          <p:spPr bwMode="auto">
            <a:xfrm flipV="1">
              <a:off x="3516" y="2338"/>
              <a:ext cx="182" cy="1"/>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pic>
          <p:nvPicPr>
            <p:cNvPr id="43018" name="Picture 9"/>
            <p:cNvPicPr>
              <a:picLocks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69" y="2296"/>
              <a:ext cx="1325" cy="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3019" name="Line 10"/>
            <p:cNvSpPr>
              <a:spLocks noChangeShapeType="1"/>
            </p:cNvSpPr>
            <p:nvPr/>
          </p:nvSpPr>
          <p:spPr bwMode="auto">
            <a:xfrm flipH="1">
              <a:off x="4014" y="2472"/>
              <a:ext cx="484" cy="686"/>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20" name="Line 11"/>
            <p:cNvSpPr>
              <a:spLocks noChangeShapeType="1"/>
            </p:cNvSpPr>
            <p:nvPr/>
          </p:nvSpPr>
          <p:spPr bwMode="auto">
            <a:xfrm flipH="1">
              <a:off x="4558" y="2490"/>
              <a:ext cx="148" cy="668"/>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43021" name="Group 12"/>
            <p:cNvGrpSpPr>
              <a:grpSpLocks/>
            </p:cNvGrpSpPr>
            <p:nvPr/>
          </p:nvGrpSpPr>
          <p:grpSpPr bwMode="auto">
            <a:xfrm>
              <a:off x="4347" y="3095"/>
              <a:ext cx="412" cy="210"/>
              <a:chOff x="3333" y="2900"/>
              <a:chExt cx="412" cy="210"/>
            </a:xfrm>
          </p:grpSpPr>
          <p:sp>
            <p:nvSpPr>
              <p:cNvPr id="43147" name="Freeform 13"/>
              <p:cNvSpPr>
                <a:spLocks/>
              </p:cNvSpPr>
              <p:nvPr/>
            </p:nvSpPr>
            <p:spPr bwMode="auto">
              <a:xfrm>
                <a:off x="3436" y="3072"/>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43148" name="Group 14"/>
              <p:cNvGrpSpPr>
                <a:grpSpLocks/>
              </p:cNvGrpSpPr>
              <p:nvPr/>
            </p:nvGrpSpPr>
            <p:grpSpPr bwMode="auto">
              <a:xfrm>
                <a:off x="3454" y="3076"/>
                <a:ext cx="189" cy="18"/>
                <a:chOff x="3454" y="3076"/>
                <a:chExt cx="189" cy="18"/>
              </a:xfrm>
            </p:grpSpPr>
            <p:sp>
              <p:nvSpPr>
                <p:cNvPr id="43190" name="Line 15"/>
                <p:cNvSpPr>
                  <a:spLocks noChangeShapeType="1"/>
                </p:cNvSpPr>
                <p:nvPr/>
              </p:nvSpPr>
              <p:spPr bwMode="auto">
                <a:xfrm>
                  <a:off x="3643"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91" name="Line 16"/>
                <p:cNvSpPr>
                  <a:spLocks noChangeShapeType="1"/>
                </p:cNvSpPr>
                <p:nvPr/>
              </p:nvSpPr>
              <p:spPr bwMode="auto">
                <a:xfrm>
                  <a:off x="3630"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92" name="Line 17"/>
                <p:cNvSpPr>
                  <a:spLocks noChangeShapeType="1"/>
                </p:cNvSpPr>
                <p:nvPr/>
              </p:nvSpPr>
              <p:spPr bwMode="auto">
                <a:xfrm>
                  <a:off x="3618"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93" name="Line 18"/>
                <p:cNvSpPr>
                  <a:spLocks noChangeShapeType="1"/>
                </p:cNvSpPr>
                <p:nvPr/>
              </p:nvSpPr>
              <p:spPr bwMode="auto">
                <a:xfrm>
                  <a:off x="3605"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94" name="Line 19"/>
                <p:cNvSpPr>
                  <a:spLocks noChangeShapeType="1"/>
                </p:cNvSpPr>
                <p:nvPr/>
              </p:nvSpPr>
              <p:spPr bwMode="auto">
                <a:xfrm>
                  <a:off x="3592"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95" name="Line 20"/>
                <p:cNvSpPr>
                  <a:spLocks noChangeShapeType="1"/>
                </p:cNvSpPr>
                <p:nvPr/>
              </p:nvSpPr>
              <p:spPr bwMode="auto">
                <a:xfrm>
                  <a:off x="3580"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96" name="Line 21"/>
                <p:cNvSpPr>
                  <a:spLocks noChangeShapeType="1"/>
                </p:cNvSpPr>
                <p:nvPr/>
              </p:nvSpPr>
              <p:spPr bwMode="auto">
                <a:xfrm>
                  <a:off x="3567"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97" name="Line 22"/>
                <p:cNvSpPr>
                  <a:spLocks noChangeShapeType="1"/>
                </p:cNvSpPr>
                <p:nvPr/>
              </p:nvSpPr>
              <p:spPr bwMode="auto">
                <a:xfrm>
                  <a:off x="3555"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98" name="Line 23"/>
                <p:cNvSpPr>
                  <a:spLocks noChangeShapeType="1"/>
                </p:cNvSpPr>
                <p:nvPr/>
              </p:nvSpPr>
              <p:spPr bwMode="auto">
                <a:xfrm>
                  <a:off x="3543"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99" name="Line 24"/>
                <p:cNvSpPr>
                  <a:spLocks noChangeShapeType="1"/>
                </p:cNvSpPr>
                <p:nvPr/>
              </p:nvSpPr>
              <p:spPr bwMode="auto">
                <a:xfrm>
                  <a:off x="3530"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200" name="Line 25"/>
                <p:cNvSpPr>
                  <a:spLocks noChangeShapeType="1"/>
                </p:cNvSpPr>
                <p:nvPr/>
              </p:nvSpPr>
              <p:spPr bwMode="auto">
                <a:xfrm>
                  <a:off x="3516"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201" name="Line 26"/>
                <p:cNvSpPr>
                  <a:spLocks noChangeShapeType="1"/>
                </p:cNvSpPr>
                <p:nvPr/>
              </p:nvSpPr>
              <p:spPr bwMode="auto">
                <a:xfrm>
                  <a:off x="3504"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202" name="Line 27"/>
                <p:cNvSpPr>
                  <a:spLocks noChangeShapeType="1"/>
                </p:cNvSpPr>
                <p:nvPr/>
              </p:nvSpPr>
              <p:spPr bwMode="auto">
                <a:xfrm>
                  <a:off x="3492"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203" name="Line 28"/>
                <p:cNvSpPr>
                  <a:spLocks noChangeShapeType="1"/>
                </p:cNvSpPr>
                <p:nvPr/>
              </p:nvSpPr>
              <p:spPr bwMode="auto">
                <a:xfrm>
                  <a:off x="3479"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204" name="Line 29"/>
                <p:cNvSpPr>
                  <a:spLocks noChangeShapeType="1"/>
                </p:cNvSpPr>
                <p:nvPr/>
              </p:nvSpPr>
              <p:spPr bwMode="auto">
                <a:xfrm>
                  <a:off x="3466"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205" name="Line 30"/>
                <p:cNvSpPr>
                  <a:spLocks noChangeShapeType="1"/>
                </p:cNvSpPr>
                <p:nvPr/>
              </p:nvSpPr>
              <p:spPr bwMode="auto">
                <a:xfrm>
                  <a:off x="3454"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43149" name="Rectangle 31"/>
              <p:cNvSpPr>
                <a:spLocks noChangeArrowheads="1"/>
              </p:cNvSpPr>
              <p:nvPr/>
            </p:nvSpPr>
            <p:spPr bwMode="auto">
              <a:xfrm>
                <a:off x="3377" y="2900"/>
                <a:ext cx="368" cy="172"/>
              </a:xfrm>
              <a:prstGeom prst="rect">
                <a:avLst/>
              </a:prstGeom>
              <a:solidFill>
                <a:srgbClr val="ADD6A5"/>
              </a:solidFill>
              <a:ln w="12699">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zh-CN" altLang="en-US">
                  <a:ea typeface="宋体" panose="02010600030101010101" pitchFamily="2" charset="-122"/>
                </a:endParaRPr>
              </a:p>
            </p:txBody>
          </p:sp>
          <p:sp>
            <p:nvSpPr>
              <p:cNvPr id="43150" name="Freeform 32"/>
              <p:cNvSpPr>
                <a:spLocks/>
              </p:cNvSpPr>
              <p:nvPr/>
            </p:nvSpPr>
            <p:spPr bwMode="auto">
              <a:xfrm>
                <a:off x="3345" y="2904"/>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rgbClr val="E9E7D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43151" name="Group 33"/>
              <p:cNvGrpSpPr>
                <a:grpSpLocks/>
              </p:cNvGrpSpPr>
              <p:nvPr/>
            </p:nvGrpSpPr>
            <p:grpSpPr bwMode="auto">
              <a:xfrm>
                <a:off x="3333" y="2944"/>
                <a:ext cx="32" cy="23"/>
                <a:chOff x="3333" y="2944"/>
                <a:chExt cx="32" cy="23"/>
              </a:xfrm>
            </p:grpSpPr>
            <p:sp>
              <p:nvSpPr>
                <p:cNvPr id="43188" name="Freeform 34"/>
                <p:cNvSpPr>
                  <a:spLocks/>
                </p:cNvSpPr>
                <p:nvPr/>
              </p:nvSpPr>
              <p:spPr bwMode="auto">
                <a:xfrm>
                  <a:off x="3333" y="2949"/>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89" name="Freeform 35"/>
                <p:cNvSpPr>
                  <a:spLocks/>
                </p:cNvSpPr>
                <p:nvPr/>
              </p:nvSpPr>
              <p:spPr bwMode="auto">
                <a:xfrm>
                  <a:off x="3348" y="2944"/>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52" name="Group 36"/>
              <p:cNvGrpSpPr>
                <a:grpSpLocks/>
              </p:cNvGrpSpPr>
              <p:nvPr/>
            </p:nvGrpSpPr>
            <p:grpSpPr bwMode="auto">
              <a:xfrm>
                <a:off x="3580" y="2949"/>
                <a:ext cx="62" cy="54"/>
                <a:chOff x="3580" y="2949"/>
                <a:chExt cx="62" cy="54"/>
              </a:xfrm>
            </p:grpSpPr>
            <p:sp>
              <p:nvSpPr>
                <p:cNvPr id="43186" name="Freeform 37"/>
                <p:cNvSpPr>
                  <a:spLocks/>
                </p:cNvSpPr>
                <p:nvPr/>
              </p:nvSpPr>
              <p:spPr bwMode="auto">
                <a:xfrm>
                  <a:off x="3580" y="2953"/>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87" name="Freeform 38"/>
                <p:cNvSpPr>
                  <a:spLocks/>
                </p:cNvSpPr>
                <p:nvPr/>
              </p:nvSpPr>
              <p:spPr bwMode="auto">
                <a:xfrm>
                  <a:off x="3582" y="2949"/>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53" name="Group 39"/>
              <p:cNvGrpSpPr>
                <a:grpSpLocks/>
              </p:cNvGrpSpPr>
              <p:nvPr/>
            </p:nvGrpSpPr>
            <p:grpSpPr bwMode="auto">
              <a:xfrm>
                <a:off x="3471" y="2998"/>
                <a:ext cx="79" cy="70"/>
                <a:chOff x="3471" y="2998"/>
                <a:chExt cx="79" cy="70"/>
              </a:xfrm>
            </p:grpSpPr>
            <p:sp>
              <p:nvSpPr>
                <p:cNvPr id="43184" name="Freeform 40"/>
                <p:cNvSpPr>
                  <a:spLocks/>
                </p:cNvSpPr>
                <p:nvPr/>
              </p:nvSpPr>
              <p:spPr bwMode="auto">
                <a:xfrm>
                  <a:off x="3471" y="3002"/>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85" name="Freeform 41"/>
                <p:cNvSpPr>
                  <a:spLocks/>
                </p:cNvSpPr>
                <p:nvPr/>
              </p:nvSpPr>
              <p:spPr bwMode="auto">
                <a:xfrm>
                  <a:off x="3474" y="2998"/>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54" name="Group 42"/>
              <p:cNvGrpSpPr>
                <a:grpSpLocks/>
              </p:cNvGrpSpPr>
              <p:nvPr/>
            </p:nvGrpSpPr>
            <p:grpSpPr bwMode="auto">
              <a:xfrm>
                <a:off x="3718" y="2949"/>
                <a:ext cx="20" cy="82"/>
                <a:chOff x="3718" y="2949"/>
                <a:chExt cx="20" cy="82"/>
              </a:xfrm>
            </p:grpSpPr>
            <p:sp>
              <p:nvSpPr>
                <p:cNvPr id="43182" name="Freeform 43"/>
                <p:cNvSpPr>
                  <a:spLocks/>
                </p:cNvSpPr>
                <p:nvPr/>
              </p:nvSpPr>
              <p:spPr bwMode="auto">
                <a:xfrm>
                  <a:off x="3718" y="2953"/>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83" name="Freeform 44"/>
                <p:cNvSpPr>
                  <a:spLocks/>
                </p:cNvSpPr>
                <p:nvPr/>
              </p:nvSpPr>
              <p:spPr bwMode="auto">
                <a:xfrm>
                  <a:off x="3720"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55" name="Group 45"/>
              <p:cNvGrpSpPr>
                <a:grpSpLocks/>
              </p:cNvGrpSpPr>
              <p:nvPr/>
            </p:nvGrpSpPr>
            <p:grpSpPr bwMode="auto">
              <a:xfrm>
                <a:off x="3700" y="3037"/>
                <a:ext cx="28" cy="21"/>
                <a:chOff x="3700" y="3037"/>
                <a:chExt cx="28" cy="21"/>
              </a:xfrm>
            </p:grpSpPr>
            <p:sp>
              <p:nvSpPr>
                <p:cNvPr id="43180" name="Freeform 46"/>
                <p:cNvSpPr>
                  <a:spLocks/>
                </p:cNvSpPr>
                <p:nvPr/>
              </p:nvSpPr>
              <p:spPr bwMode="auto">
                <a:xfrm>
                  <a:off x="3700" y="3041"/>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81" name="Freeform 47"/>
                <p:cNvSpPr>
                  <a:spLocks/>
                </p:cNvSpPr>
                <p:nvPr/>
              </p:nvSpPr>
              <p:spPr bwMode="auto">
                <a:xfrm>
                  <a:off x="3702" y="3037"/>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56" name="Group 48"/>
              <p:cNvGrpSpPr>
                <a:grpSpLocks/>
              </p:cNvGrpSpPr>
              <p:nvPr/>
            </p:nvGrpSpPr>
            <p:grpSpPr bwMode="auto">
              <a:xfrm>
                <a:off x="3658" y="2951"/>
                <a:ext cx="20" cy="37"/>
                <a:chOff x="3658" y="2951"/>
                <a:chExt cx="20" cy="37"/>
              </a:xfrm>
            </p:grpSpPr>
            <p:sp>
              <p:nvSpPr>
                <p:cNvPr id="43178" name="Freeform 49"/>
                <p:cNvSpPr>
                  <a:spLocks/>
                </p:cNvSpPr>
                <p:nvPr/>
              </p:nvSpPr>
              <p:spPr bwMode="auto">
                <a:xfrm>
                  <a:off x="3658" y="2954"/>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79" name="Freeform 50"/>
                <p:cNvSpPr>
                  <a:spLocks/>
                </p:cNvSpPr>
                <p:nvPr/>
              </p:nvSpPr>
              <p:spPr bwMode="auto">
                <a:xfrm>
                  <a:off x="3660" y="2951"/>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57" name="Group 51"/>
              <p:cNvGrpSpPr>
                <a:grpSpLocks/>
              </p:cNvGrpSpPr>
              <p:nvPr/>
            </p:nvGrpSpPr>
            <p:grpSpPr bwMode="auto">
              <a:xfrm>
                <a:off x="3657" y="2987"/>
                <a:ext cx="20" cy="37"/>
                <a:chOff x="3657" y="2987"/>
                <a:chExt cx="20" cy="37"/>
              </a:xfrm>
            </p:grpSpPr>
            <p:sp>
              <p:nvSpPr>
                <p:cNvPr id="43176" name="Freeform 52"/>
                <p:cNvSpPr>
                  <a:spLocks/>
                </p:cNvSpPr>
                <p:nvPr/>
              </p:nvSpPr>
              <p:spPr bwMode="auto">
                <a:xfrm>
                  <a:off x="3657" y="2990"/>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77" name="Freeform 53"/>
                <p:cNvSpPr>
                  <a:spLocks/>
                </p:cNvSpPr>
                <p:nvPr/>
              </p:nvSpPr>
              <p:spPr bwMode="auto">
                <a:xfrm>
                  <a:off x="3659" y="2987"/>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58" name="Group 54"/>
              <p:cNvGrpSpPr>
                <a:grpSpLocks/>
              </p:cNvGrpSpPr>
              <p:nvPr/>
            </p:nvGrpSpPr>
            <p:grpSpPr bwMode="auto">
              <a:xfrm>
                <a:off x="3557" y="2949"/>
                <a:ext cx="19" cy="31"/>
                <a:chOff x="3557" y="2949"/>
                <a:chExt cx="19" cy="31"/>
              </a:xfrm>
            </p:grpSpPr>
            <p:sp>
              <p:nvSpPr>
                <p:cNvPr id="43174" name="Freeform 55"/>
                <p:cNvSpPr>
                  <a:spLocks/>
                </p:cNvSpPr>
                <p:nvPr/>
              </p:nvSpPr>
              <p:spPr bwMode="auto">
                <a:xfrm>
                  <a:off x="3557" y="2953"/>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75" name="Freeform 56"/>
                <p:cNvSpPr>
                  <a:spLocks/>
                </p:cNvSpPr>
                <p:nvPr/>
              </p:nvSpPr>
              <p:spPr bwMode="auto">
                <a:xfrm>
                  <a:off x="3559" y="2949"/>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59" name="Group 57"/>
              <p:cNvGrpSpPr>
                <a:grpSpLocks/>
              </p:cNvGrpSpPr>
              <p:nvPr/>
            </p:nvGrpSpPr>
            <p:grpSpPr bwMode="auto">
              <a:xfrm>
                <a:off x="3693" y="2949"/>
                <a:ext cx="19" cy="82"/>
                <a:chOff x="3693" y="2949"/>
                <a:chExt cx="19" cy="82"/>
              </a:xfrm>
            </p:grpSpPr>
            <p:sp>
              <p:nvSpPr>
                <p:cNvPr id="43172" name="Freeform 58"/>
                <p:cNvSpPr>
                  <a:spLocks/>
                </p:cNvSpPr>
                <p:nvPr/>
              </p:nvSpPr>
              <p:spPr bwMode="auto">
                <a:xfrm>
                  <a:off x="3693" y="2953"/>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73" name="Freeform 59"/>
                <p:cNvSpPr>
                  <a:spLocks/>
                </p:cNvSpPr>
                <p:nvPr/>
              </p:nvSpPr>
              <p:spPr bwMode="auto">
                <a:xfrm>
                  <a:off x="3694"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60" name="Group 60"/>
              <p:cNvGrpSpPr>
                <a:grpSpLocks/>
              </p:cNvGrpSpPr>
              <p:nvPr/>
            </p:nvGrpSpPr>
            <p:grpSpPr bwMode="auto">
              <a:xfrm>
                <a:off x="3617" y="2916"/>
                <a:ext cx="21" cy="21"/>
                <a:chOff x="3617" y="2916"/>
                <a:chExt cx="21" cy="21"/>
              </a:xfrm>
            </p:grpSpPr>
            <p:sp>
              <p:nvSpPr>
                <p:cNvPr id="43170" name="Freeform 61"/>
                <p:cNvSpPr>
                  <a:spLocks/>
                </p:cNvSpPr>
                <p:nvPr/>
              </p:nvSpPr>
              <p:spPr bwMode="auto">
                <a:xfrm>
                  <a:off x="3617" y="2920"/>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71" name="Freeform 62"/>
                <p:cNvSpPr>
                  <a:spLocks/>
                </p:cNvSpPr>
                <p:nvPr/>
              </p:nvSpPr>
              <p:spPr bwMode="auto">
                <a:xfrm>
                  <a:off x="3619" y="2916"/>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61" name="Group 63"/>
              <p:cNvGrpSpPr>
                <a:grpSpLocks/>
              </p:cNvGrpSpPr>
              <p:nvPr/>
            </p:nvGrpSpPr>
            <p:grpSpPr bwMode="auto">
              <a:xfrm>
                <a:off x="3436" y="2933"/>
                <a:ext cx="24" cy="21"/>
                <a:chOff x="3436" y="2933"/>
                <a:chExt cx="24" cy="21"/>
              </a:xfrm>
            </p:grpSpPr>
            <p:sp>
              <p:nvSpPr>
                <p:cNvPr id="43168" name="Freeform 64"/>
                <p:cNvSpPr>
                  <a:spLocks/>
                </p:cNvSpPr>
                <p:nvPr/>
              </p:nvSpPr>
              <p:spPr bwMode="auto">
                <a:xfrm>
                  <a:off x="3436" y="2935"/>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69" name="Freeform 65"/>
                <p:cNvSpPr>
                  <a:spLocks/>
                </p:cNvSpPr>
                <p:nvPr/>
              </p:nvSpPr>
              <p:spPr bwMode="auto">
                <a:xfrm>
                  <a:off x="3438" y="2933"/>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62" name="Group 66"/>
              <p:cNvGrpSpPr>
                <a:grpSpLocks/>
              </p:cNvGrpSpPr>
              <p:nvPr/>
            </p:nvGrpSpPr>
            <p:grpSpPr bwMode="auto">
              <a:xfrm>
                <a:off x="3386" y="2988"/>
                <a:ext cx="34" cy="20"/>
                <a:chOff x="3386" y="2988"/>
                <a:chExt cx="34" cy="20"/>
              </a:xfrm>
            </p:grpSpPr>
            <p:sp>
              <p:nvSpPr>
                <p:cNvPr id="43166" name="Freeform 67"/>
                <p:cNvSpPr>
                  <a:spLocks/>
                </p:cNvSpPr>
                <p:nvPr/>
              </p:nvSpPr>
              <p:spPr bwMode="auto">
                <a:xfrm>
                  <a:off x="3386" y="2991"/>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67" name="Freeform 68"/>
                <p:cNvSpPr>
                  <a:spLocks/>
                </p:cNvSpPr>
                <p:nvPr/>
              </p:nvSpPr>
              <p:spPr bwMode="auto">
                <a:xfrm>
                  <a:off x="3389" y="2988"/>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63" name="Group 69"/>
              <p:cNvGrpSpPr>
                <a:grpSpLocks/>
              </p:cNvGrpSpPr>
              <p:nvPr/>
            </p:nvGrpSpPr>
            <p:grpSpPr bwMode="auto">
              <a:xfrm>
                <a:off x="3386" y="3012"/>
                <a:ext cx="34" cy="20"/>
                <a:chOff x="3386" y="3012"/>
                <a:chExt cx="34" cy="20"/>
              </a:xfrm>
            </p:grpSpPr>
            <p:sp>
              <p:nvSpPr>
                <p:cNvPr id="43164" name="Freeform 70"/>
                <p:cNvSpPr>
                  <a:spLocks/>
                </p:cNvSpPr>
                <p:nvPr/>
              </p:nvSpPr>
              <p:spPr bwMode="auto">
                <a:xfrm>
                  <a:off x="3386" y="3015"/>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65" name="Freeform 71"/>
                <p:cNvSpPr>
                  <a:spLocks/>
                </p:cNvSpPr>
                <p:nvPr/>
              </p:nvSpPr>
              <p:spPr bwMode="auto">
                <a:xfrm>
                  <a:off x="3389" y="3012"/>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grpSp>
          <p:nvGrpSpPr>
            <p:cNvPr id="43022" name="Group 72"/>
            <p:cNvGrpSpPr>
              <a:grpSpLocks/>
            </p:cNvGrpSpPr>
            <p:nvPr/>
          </p:nvGrpSpPr>
          <p:grpSpPr bwMode="auto">
            <a:xfrm>
              <a:off x="4885" y="3095"/>
              <a:ext cx="412" cy="210"/>
              <a:chOff x="3871" y="2900"/>
              <a:chExt cx="412" cy="210"/>
            </a:xfrm>
          </p:grpSpPr>
          <p:sp>
            <p:nvSpPr>
              <p:cNvPr id="43088" name="Freeform 73"/>
              <p:cNvSpPr>
                <a:spLocks/>
              </p:cNvSpPr>
              <p:nvPr/>
            </p:nvSpPr>
            <p:spPr bwMode="auto">
              <a:xfrm>
                <a:off x="3974" y="3072"/>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43089" name="Group 74"/>
              <p:cNvGrpSpPr>
                <a:grpSpLocks/>
              </p:cNvGrpSpPr>
              <p:nvPr/>
            </p:nvGrpSpPr>
            <p:grpSpPr bwMode="auto">
              <a:xfrm>
                <a:off x="3992" y="3076"/>
                <a:ext cx="189" cy="18"/>
                <a:chOff x="3992" y="3076"/>
                <a:chExt cx="189" cy="18"/>
              </a:xfrm>
            </p:grpSpPr>
            <p:sp>
              <p:nvSpPr>
                <p:cNvPr id="43131" name="Line 75"/>
                <p:cNvSpPr>
                  <a:spLocks noChangeShapeType="1"/>
                </p:cNvSpPr>
                <p:nvPr/>
              </p:nvSpPr>
              <p:spPr bwMode="auto">
                <a:xfrm>
                  <a:off x="4181"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32" name="Line 76"/>
                <p:cNvSpPr>
                  <a:spLocks noChangeShapeType="1"/>
                </p:cNvSpPr>
                <p:nvPr/>
              </p:nvSpPr>
              <p:spPr bwMode="auto">
                <a:xfrm>
                  <a:off x="4168"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33" name="Line 77"/>
                <p:cNvSpPr>
                  <a:spLocks noChangeShapeType="1"/>
                </p:cNvSpPr>
                <p:nvPr/>
              </p:nvSpPr>
              <p:spPr bwMode="auto">
                <a:xfrm>
                  <a:off x="4156"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34" name="Line 78"/>
                <p:cNvSpPr>
                  <a:spLocks noChangeShapeType="1"/>
                </p:cNvSpPr>
                <p:nvPr/>
              </p:nvSpPr>
              <p:spPr bwMode="auto">
                <a:xfrm>
                  <a:off x="4143"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35" name="Line 79"/>
                <p:cNvSpPr>
                  <a:spLocks noChangeShapeType="1"/>
                </p:cNvSpPr>
                <p:nvPr/>
              </p:nvSpPr>
              <p:spPr bwMode="auto">
                <a:xfrm>
                  <a:off x="4130"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36" name="Line 80"/>
                <p:cNvSpPr>
                  <a:spLocks noChangeShapeType="1"/>
                </p:cNvSpPr>
                <p:nvPr/>
              </p:nvSpPr>
              <p:spPr bwMode="auto">
                <a:xfrm>
                  <a:off x="4118"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37" name="Line 81"/>
                <p:cNvSpPr>
                  <a:spLocks noChangeShapeType="1"/>
                </p:cNvSpPr>
                <p:nvPr/>
              </p:nvSpPr>
              <p:spPr bwMode="auto">
                <a:xfrm>
                  <a:off x="4105"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38" name="Line 82"/>
                <p:cNvSpPr>
                  <a:spLocks noChangeShapeType="1"/>
                </p:cNvSpPr>
                <p:nvPr/>
              </p:nvSpPr>
              <p:spPr bwMode="auto">
                <a:xfrm>
                  <a:off x="4093"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39" name="Line 83"/>
                <p:cNvSpPr>
                  <a:spLocks noChangeShapeType="1"/>
                </p:cNvSpPr>
                <p:nvPr/>
              </p:nvSpPr>
              <p:spPr bwMode="auto">
                <a:xfrm>
                  <a:off x="4081"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40" name="Line 84"/>
                <p:cNvSpPr>
                  <a:spLocks noChangeShapeType="1"/>
                </p:cNvSpPr>
                <p:nvPr/>
              </p:nvSpPr>
              <p:spPr bwMode="auto">
                <a:xfrm>
                  <a:off x="4068"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41" name="Line 85"/>
                <p:cNvSpPr>
                  <a:spLocks noChangeShapeType="1"/>
                </p:cNvSpPr>
                <p:nvPr/>
              </p:nvSpPr>
              <p:spPr bwMode="auto">
                <a:xfrm>
                  <a:off x="4054"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42" name="Line 86"/>
                <p:cNvSpPr>
                  <a:spLocks noChangeShapeType="1"/>
                </p:cNvSpPr>
                <p:nvPr/>
              </p:nvSpPr>
              <p:spPr bwMode="auto">
                <a:xfrm>
                  <a:off x="4042"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43" name="Line 87"/>
                <p:cNvSpPr>
                  <a:spLocks noChangeShapeType="1"/>
                </p:cNvSpPr>
                <p:nvPr/>
              </p:nvSpPr>
              <p:spPr bwMode="auto">
                <a:xfrm>
                  <a:off x="4030"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44" name="Line 88"/>
                <p:cNvSpPr>
                  <a:spLocks noChangeShapeType="1"/>
                </p:cNvSpPr>
                <p:nvPr/>
              </p:nvSpPr>
              <p:spPr bwMode="auto">
                <a:xfrm>
                  <a:off x="4017"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45" name="Line 89"/>
                <p:cNvSpPr>
                  <a:spLocks noChangeShapeType="1"/>
                </p:cNvSpPr>
                <p:nvPr/>
              </p:nvSpPr>
              <p:spPr bwMode="auto">
                <a:xfrm>
                  <a:off x="4004"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146" name="Line 90"/>
                <p:cNvSpPr>
                  <a:spLocks noChangeShapeType="1"/>
                </p:cNvSpPr>
                <p:nvPr/>
              </p:nvSpPr>
              <p:spPr bwMode="auto">
                <a:xfrm>
                  <a:off x="3992" y="3076"/>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43090" name="Rectangle 91"/>
              <p:cNvSpPr>
                <a:spLocks noChangeArrowheads="1"/>
              </p:cNvSpPr>
              <p:nvPr/>
            </p:nvSpPr>
            <p:spPr bwMode="auto">
              <a:xfrm>
                <a:off x="3915" y="2900"/>
                <a:ext cx="368" cy="172"/>
              </a:xfrm>
              <a:prstGeom prst="rect">
                <a:avLst/>
              </a:prstGeom>
              <a:solidFill>
                <a:srgbClr val="ADD6A5"/>
              </a:solidFill>
              <a:ln w="12699">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zh-CN" altLang="en-US">
                  <a:ea typeface="宋体" panose="02010600030101010101" pitchFamily="2" charset="-122"/>
                </a:endParaRPr>
              </a:p>
            </p:txBody>
          </p:sp>
          <p:sp>
            <p:nvSpPr>
              <p:cNvPr id="43091" name="Freeform 92"/>
              <p:cNvSpPr>
                <a:spLocks/>
              </p:cNvSpPr>
              <p:nvPr/>
            </p:nvSpPr>
            <p:spPr bwMode="auto">
              <a:xfrm>
                <a:off x="3883" y="2904"/>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rgbClr val="E9E7D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43092" name="Group 93"/>
              <p:cNvGrpSpPr>
                <a:grpSpLocks/>
              </p:cNvGrpSpPr>
              <p:nvPr/>
            </p:nvGrpSpPr>
            <p:grpSpPr bwMode="auto">
              <a:xfrm>
                <a:off x="3871" y="2944"/>
                <a:ext cx="32" cy="23"/>
                <a:chOff x="3871" y="2944"/>
                <a:chExt cx="32" cy="23"/>
              </a:xfrm>
            </p:grpSpPr>
            <p:sp>
              <p:nvSpPr>
                <p:cNvPr id="43129" name="Freeform 94"/>
                <p:cNvSpPr>
                  <a:spLocks/>
                </p:cNvSpPr>
                <p:nvPr/>
              </p:nvSpPr>
              <p:spPr bwMode="auto">
                <a:xfrm>
                  <a:off x="3871" y="2949"/>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30" name="Freeform 95"/>
                <p:cNvSpPr>
                  <a:spLocks/>
                </p:cNvSpPr>
                <p:nvPr/>
              </p:nvSpPr>
              <p:spPr bwMode="auto">
                <a:xfrm>
                  <a:off x="3886" y="2944"/>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93" name="Group 96"/>
              <p:cNvGrpSpPr>
                <a:grpSpLocks/>
              </p:cNvGrpSpPr>
              <p:nvPr/>
            </p:nvGrpSpPr>
            <p:grpSpPr bwMode="auto">
              <a:xfrm>
                <a:off x="4118" y="2949"/>
                <a:ext cx="62" cy="54"/>
                <a:chOff x="4118" y="2949"/>
                <a:chExt cx="62" cy="54"/>
              </a:xfrm>
            </p:grpSpPr>
            <p:sp>
              <p:nvSpPr>
                <p:cNvPr id="43127" name="Freeform 97"/>
                <p:cNvSpPr>
                  <a:spLocks/>
                </p:cNvSpPr>
                <p:nvPr/>
              </p:nvSpPr>
              <p:spPr bwMode="auto">
                <a:xfrm>
                  <a:off x="4118" y="2953"/>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28" name="Freeform 98"/>
                <p:cNvSpPr>
                  <a:spLocks/>
                </p:cNvSpPr>
                <p:nvPr/>
              </p:nvSpPr>
              <p:spPr bwMode="auto">
                <a:xfrm>
                  <a:off x="4120" y="2949"/>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94" name="Group 99"/>
              <p:cNvGrpSpPr>
                <a:grpSpLocks/>
              </p:cNvGrpSpPr>
              <p:nvPr/>
            </p:nvGrpSpPr>
            <p:grpSpPr bwMode="auto">
              <a:xfrm>
                <a:off x="4009" y="2998"/>
                <a:ext cx="79" cy="70"/>
                <a:chOff x="4009" y="2998"/>
                <a:chExt cx="79" cy="70"/>
              </a:xfrm>
            </p:grpSpPr>
            <p:sp>
              <p:nvSpPr>
                <p:cNvPr id="43125" name="Freeform 100"/>
                <p:cNvSpPr>
                  <a:spLocks/>
                </p:cNvSpPr>
                <p:nvPr/>
              </p:nvSpPr>
              <p:spPr bwMode="auto">
                <a:xfrm>
                  <a:off x="4009" y="3002"/>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26" name="Freeform 101"/>
                <p:cNvSpPr>
                  <a:spLocks/>
                </p:cNvSpPr>
                <p:nvPr/>
              </p:nvSpPr>
              <p:spPr bwMode="auto">
                <a:xfrm>
                  <a:off x="4012" y="2998"/>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95" name="Group 102"/>
              <p:cNvGrpSpPr>
                <a:grpSpLocks/>
              </p:cNvGrpSpPr>
              <p:nvPr/>
            </p:nvGrpSpPr>
            <p:grpSpPr bwMode="auto">
              <a:xfrm>
                <a:off x="4256" y="2949"/>
                <a:ext cx="20" cy="82"/>
                <a:chOff x="4256" y="2949"/>
                <a:chExt cx="20" cy="82"/>
              </a:xfrm>
            </p:grpSpPr>
            <p:sp>
              <p:nvSpPr>
                <p:cNvPr id="43123" name="Freeform 103"/>
                <p:cNvSpPr>
                  <a:spLocks/>
                </p:cNvSpPr>
                <p:nvPr/>
              </p:nvSpPr>
              <p:spPr bwMode="auto">
                <a:xfrm>
                  <a:off x="4256" y="2953"/>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24" name="Freeform 104"/>
                <p:cNvSpPr>
                  <a:spLocks/>
                </p:cNvSpPr>
                <p:nvPr/>
              </p:nvSpPr>
              <p:spPr bwMode="auto">
                <a:xfrm>
                  <a:off x="4258"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96" name="Group 105"/>
              <p:cNvGrpSpPr>
                <a:grpSpLocks/>
              </p:cNvGrpSpPr>
              <p:nvPr/>
            </p:nvGrpSpPr>
            <p:grpSpPr bwMode="auto">
              <a:xfrm>
                <a:off x="4238" y="3037"/>
                <a:ext cx="28" cy="21"/>
                <a:chOff x="4238" y="3037"/>
                <a:chExt cx="28" cy="21"/>
              </a:xfrm>
            </p:grpSpPr>
            <p:sp>
              <p:nvSpPr>
                <p:cNvPr id="43121" name="Freeform 106"/>
                <p:cNvSpPr>
                  <a:spLocks/>
                </p:cNvSpPr>
                <p:nvPr/>
              </p:nvSpPr>
              <p:spPr bwMode="auto">
                <a:xfrm>
                  <a:off x="4238" y="3041"/>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22" name="Freeform 107"/>
                <p:cNvSpPr>
                  <a:spLocks/>
                </p:cNvSpPr>
                <p:nvPr/>
              </p:nvSpPr>
              <p:spPr bwMode="auto">
                <a:xfrm>
                  <a:off x="4240" y="3037"/>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97" name="Group 108"/>
              <p:cNvGrpSpPr>
                <a:grpSpLocks/>
              </p:cNvGrpSpPr>
              <p:nvPr/>
            </p:nvGrpSpPr>
            <p:grpSpPr bwMode="auto">
              <a:xfrm>
                <a:off x="4196" y="2951"/>
                <a:ext cx="20" cy="37"/>
                <a:chOff x="4196" y="2951"/>
                <a:chExt cx="20" cy="37"/>
              </a:xfrm>
            </p:grpSpPr>
            <p:sp>
              <p:nvSpPr>
                <p:cNvPr id="43119" name="Freeform 109"/>
                <p:cNvSpPr>
                  <a:spLocks/>
                </p:cNvSpPr>
                <p:nvPr/>
              </p:nvSpPr>
              <p:spPr bwMode="auto">
                <a:xfrm>
                  <a:off x="4196" y="2954"/>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20" name="Freeform 110"/>
                <p:cNvSpPr>
                  <a:spLocks/>
                </p:cNvSpPr>
                <p:nvPr/>
              </p:nvSpPr>
              <p:spPr bwMode="auto">
                <a:xfrm>
                  <a:off x="4198" y="2951"/>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98" name="Group 111"/>
              <p:cNvGrpSpPr>
                <a:grpSpLocks/>
              </p:cNvGrpSpPr>
              <p:nvPr/>
            </p:nvGrpSpPr>
            <p:grpSpPr bwMode="auto">
              <a:xfrm>
                <a:off x="4195" y="2987"/>
                <a:ext cx="20" cy="37"/>
                <a:chOff x="4195" y="2987"/>
                <a:chExt cx="20" cy="37"/>
              </a:xfrm>
            </p:grpSpPr>
            <p:sp>
              <p:nvSpPr>
                <p:cNvPr id="43117" name="Freeform 112"/>
                <p:cNvSpPr>
                  <a:spLocks/>
                </p:cNvSpPr>
                <p:nvPr/>
              </p:nvSpPr>
              <p:spPr bwMode="auto">
                <a:xfrm>
                  <a:off x="4195" y="2990"/>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18" name="Freeform 113"/>
                <p:cNvSpPr>
                  <a:spLocks/>
                </p:cNvSpPr>
                <p:nvPr/>
              </p:nvSpPr>
              <p:spPr bwMode="auto">
                <a:xfrm>
                  <a:off x="4197" y="2987"/>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99" name="Group 114"/>
              <p:cNvGrpSpPr>
                <a:grpSpLocks/>
              </p:cNvGrpSpPr>
              <p:nvPr/>
            </p:nvGrpSpPr>
            <p:grpSpPr bwMode="auto">
              <a:xfrm>
                <a:off x="4095" y="2949"/>
                <a:ext cx="19" cy="31"/>
                <a:chOff x="4095" y="2949"/>
                <a:chExt cx="19" cy="31"/>
              </a:xfrm>
            </p:grpSpPr>
            <p:sp>
              <p:nvSpPr>
                <p:cNvPr id="43115" name="Freeform 115"/>
                <p:cNvSpPr>
                  <a:spLocks/>
                </p:cNvSpPr>
                <p:nvPr/>
              </p:nvSpPr>
              <p:spPr bwMode="auto">
                <a:xfrm>
                  <a:off x="4095" y="2953"/>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16" name="Freeform 116"/>
                <p:cNvSpPr>
                  <a:spLocks/>
                </p:cNvSpPr>
                <p:nvPr/>
              </p:nvSpPr>
              <p:spPr bwMode="auto">
                <a:xfrm>
                  <a:off x="4097" y="2949"/>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00" name="Group 117"/>
              <p:cNvGrpSpPr>
                <a:grpSpLocks/>
              </p:cNvGrpSpPr>
              <p:nvPr/>
            </p:nvGrpSpPr>
            <p:grpSpPr bwMode="auto">
              <a:xfrm>
                <a:off x="4231" y="2949"/>
                <a:ext cx="19" cy="82"/>
                <a:chOff x="4231" y="2949"/>
                <a:chExt cx="19" cy="82"/>
              </a:xfrm>
            </p:grpSpPr>
            <p:sp>
              <p:nvSpPr>
                <p:cNvPr id="43113" name="Freeform 118"/>
                <p:cNvSpPr>
                  <a:spLocks/>
                </p:cNvSpPr>
                <p:nvPr/>
              </p:nvSpPr>
              <p:spPr bwMode="auto">
                <a:xfrm>
                  <a:off x="4231" y="2953"/>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14" name="Freeform 119"/>
                <p:cNvSpPr>
                  <a:spLocks/>
                </p:cNvSpPr>
                <p:nvPr/>
              </p:nvSpPr>
              <p:spPr bwMode="auto">
                <a:xfrm>
                  <a:off x="4232"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01" name="Group 120"/>
              <p:cNvGrpSpPr>
                <a:grpSpLocks/>
              </p:cNvGrpSpPr>
              <p:nvPr/>
            </p:nvGrpSpPr>
            <p:grpSpPr bwMode="auto">
              <a:xfrm>
                <a:off x="4155" y="2916"/>
                <a:ext cx="21" cy="21"/>
                <a:chOff x="4155" y="2916"/>
                <a:chExt cx="21" cy="21"/>
              </a:xfrm>
            </p:grpSpPr>
            <p:sp>
              <p:nvSpPr>
                <p:cNvPr id="43111" name="Freeform 121"/>
                <p:cNvSpPr>
                  <a:spLocks/>
                </p:cNvSpPr>
                <p:nvPr/>
              </p:nvSpPr>
              <p:spPr bwMode="auto">
                <a:xfrm>
                  <a:off x="4155" y="2920"/>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12" name="Freeform 122"/>
                <p:cNvSpPr>
                  <a:spLocks/>
                </p:cNvSpPr>
                <p:nvPr/>
              </p:nvSpPr>
              <p:spPr bwMode="auto">
                <a:xfrm>
                  <a:off x="4157" y="2916"/>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02" name="Group 123"/>
              <p:cNvGrpSpPr>
                <a:grpSpLocks/>
              </p:cNvGrpSpPr>
              <p:nvPr/>
            </p:nvGrpSpPr>
            <p:grpSpPr bwMode="auto">
              <a:xfrm>
                <a:off x="3974" y="2933"/>
                <a:ext cx="24" cy="21"/>
                <a:chOff x="3974" y="2933"/>
                <a:chExt cx="24" cy="21"/>
              </a:xfrm>
            </p:grpSpPr>
            <p:sp>
              <p:nvSpPr>
                <p:cNvPr id="43109" name="Freeform 124"/>
                <p:cNvSpPr>
                  <a:spLocks/>
                </p:cNvSpPr>
                <p:nvPr/>
              </p:nvSpPr>
              <p:spPr bwMode="auto">
                <a:xfrm>
                  <a:off x="3974" y="2935"/>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10" name="Freeform 125"/>
                <p:cNvSpPr>
                  <a:spLocks/>
                </p:cNvSpPr>
                <p:nvPr/>
              </p:nvSpPr>
              <p:spPr bwMode="auto">
                <a:xfrm>
                  <a:off x="3976" y="2933"/>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03" name="Group 126"/>
              <p:cNvGrpSpPr>
                <a:grpSpLocks/>
              </p:cNvGrpSpPr>
              <p:nvPr/>
            </p:nvGrpSpPr>
            <p:grpSpPr bwMode="auto">
              <a:xfrm>
                <a:off x="3924" y="2988"/>
                <a:ext cx="34" cy="20"/>
                <a:chOff x="3924" y="2988"/>
                <a:chExt cx="34" cy="20"/>
              </a:xfrm>
            </p:grpSpPr>
            <p:sp>
              <p:nvSpPr>
                <p:cNvPr id="43107" name="Freeform 127"/>
                <p:cNvSpPr>
                  <a:spLocks/>
                </p:cNvSpPr>
                <p:nvPr/>
              </p:nvSpPr>
              <p:spPr bwMode="auto">
                <a:xfrm>
                  <a:off x="3924" y="2991"/>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08" name="Freeform 128"/>
                <p:cNvSpPr>
                  <a:spLocks/>
                </p:cNvSpPr>
                <p:nvPr/>
              </p:nvSpPr>
              <p:spPr bwMode="auto">
                <a:xfrm>
                  <a:off x="3927" y="2988"/>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104" name="Group 129"/>
              <p:cNvGrpSpPr>
                <a:grpSpLocks/>
              </p:cNvGrpSpPr>
              <p:nvPr/>
            </p:nvGrpSpPr>
            <p:grpSpPr bwMode="auto">
              <a:xfrm>
                <a:off x="3924" y="3012"/>
                <a:ext cx="34" cy="20"/>
                <a:chOff x="3924" y="3012"/>
                <a:chExt cx="34" cy="20"/>
              </a:xfrm>
            </p:grpSpPr>
            <p:sp>
              <p:nvSpPr>
                <p:cNvPr id="43105" name="Freeform 130"/>
                <p:cNvSpPr>
                  <a:spLocks/>
                </p:cNvSpPr>
                <p:nvPr/>
              </p:nvSpPr>
              <p:spPr bwMode="auto">
                <a:xfrm>
                  <a:off x="3924" y="3015"/>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106" name="Freeform 131"/>
                <p:cNvSpPr>
                  <a:spLocks/>
                </p:cNvSpPr>
                <p:nvPr/>
              </p:nvSpPr>
              <p:spPr bwMode="auto">
                <a:xfrm>
                  <a:off x="3927" y="3012"/>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sp>
          <p:nvSpPr>
            <p:cNvPr id="43023" name="Line 132"/>
            <p:cNvSpPr>
              <a:spLocks noChangeShapeType="1"/>
            </p:cNvSpPr>
            <p:nvPr/>
          </p:nvSpPr>
          <p:spPr bwMode="auto">
            <a:xfrm>
              <a:off x="4872" y="2481"/>
              <a:ext cx="215" cy="594"/>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24" name="Line 133"/>
            <p:cNvSpPr>
              <a:spLocks noChangeShapeType="1"/>
            </p:cNvSpPr>
            <p:nvPr/>
          </p:nvSpPr>
          <p:spPr bwMode="auto">
            <a:xfrm flipH="1">
              <a:off x="3614" y="2340"/>
              <a:ext cx="2" cy="29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25" name="Line 134"/>
            <p:cNvSpPr>
              <a:spLocks noChangeShapeType="1"/>
            </p:cNvSpPr>
            <p:nvPr/>
          </p:nvSpPr>
          <p:spPr bwMode="auto">
            <a:xfrm flipV="1">
              <a:off x="3606" y="2931"/>
              <a:ext cx="2" cy="286"/>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26" name="Line 135"/>
            <p:cNvSpPr>
              <a:spLocks noChangeShapeType="1"/>
            </p:cNvSpPr>
            <p:nvPr/>
          </p:nvSpPr>
          <p:spPr bwMode="auto">
            <a:xfrm flipV="1">
              <a:off x="3492" y="3210"/>
              <a:ext cx="182" cy="1"/>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27" name="Rectangle 136"/>
            <p:cNvSpPr>
              <a:spLocks noChangeArrowheads="1"/>
            </p:cNvSpPr>
            <p:nvPr/>
          </p:nvSpPr>
          <p:spPr bwMode="auto">
            <a:xfrm>
              <a:off x="3329" y="2610"/>
              <a:ext cx="560" cy="2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20000"/>
                </a:spcBef>
                <a:buClr>
                  <a:schemeClr val="accent2"/>
                </a:buClr>
                <a:buAutoNum type="alphaLcParenR"/>
                <a:defRPr sz="2400">
                  <a:solidFill>
                    <a:schemeClr val="tx1"/>
                  </a:solidFill>
                  <a:latin typeface="Times New Roman" panose="02020603050405020304" pitchFamily="18" charset="0"/>
                </a:defRPr>
              </a:lvl1pPr>
              <a:lvl2pPr marL="571500" indent="-533400" defTabSz="762000">
                <a:spcBef>
                  <a:spcPct val="20000"/>
                </a:spcBef>
                <a:buClr>
                  <a:schemeClr val="accent2"/>
                </a:buClr>
                <a:buChar char="–"/>
                <a:defRPr sz="2800">
                  <a:solidFill>
                    <a:schemeClr val="tx1"/>
                  </a:solidFill>
                  <a:latin typeface="Times New Roman" panose="02020603050405020304" pitchFamily="18" charset="0"/>
                </a:defRPr>
              </a:lvl2pPr>
              <a:lvl3pPr marL="1143000" indent="-457200" defTabSz="762000">
                <a:spcBef>
                  <a:spcPct val="20000"/>
                </a:spcBef>
                <a:buClr>
                  <a:schemeClr val="accent2"/>
                </a:buClr>
                <a:buChar char="•"/>
                <a:defRPr sz="2400">
                  <a:solidFill>
                    <a:schemeClr val="tx1"/>
                  </a:solidFill>
                  <a:latin typeface="Times New Roman" panose="02020603050405020304" pitchFamily="18" charset="0"/>
                </a:defRPr>
              </a:lvl3pPr>
              <a:lvl4pPr marL="1714500" indent="-381000" defTabSz="762000">
                <a:spcBef>
                  <a:spcPct val="20000"/>
                </a:spcBef>
                <a:buClr>
                  <a:schemeClr val="accent2"/>
                </a:buClr>
                <a:buChar char="–"/>
                <a:defRPr sz="2000">
                  <a:solidFill>
                    <a:schemeClr val="tx1"/>
                  </a:solidFill>
                  <a:latin typeface="Times New Roman" panose="02020603050405020304" pitchFamily="18" charset="0"/>
                </a:defRPr>
              </a:lvl4pPr>
              <a:lvl5pPr marL="2286000" indent="-381000" defTabSz="762000">
                <a:spcBef>
                  <a:spcPct val="20000"/>
                </a:spcBef>
                <a:buClr>
                  <a:schemeClr val="accent2"/>
                </a:buClr>
                <a:buChar char="»"/>
                <a:defRPr sz="2000">
                  <a:solidFill>
                    <a:schemeClr val="tx1"/>
                  </a:solidFill>
                  <a:latin typeface="Times New Roman" panose="02020603050405020304" pitchFamily="18" charset="0"/>
                </a:defRPr>
              </a:lvl5pPr>
              <a:lvl6pPr marL="27432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2004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6576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114800" indent="-381000" defTabSz="762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zh-CN" altLang="en-US" sz="1600">
                  <a:ea typeface="宋体" panose="02010600030101010101" pitchFamily="2" charset="-122"/>
                </a:rPr>
                <a:t>最大长度</a:t>
              </a:r>
            </a:p>
            <a:p>
              <a:pPr algn="ctr" eaLnBrk="1" hangingPunct="1">
                <a:spcBef>
                  <a:spcPct val="0"/>
                </a:spcBef>
                <a:buClrTx/>
                <a:buFontTx/>
                <a:buNone/>
              </a:pPr>
              <a:r>
                <a:rPr kumimoji="1" lang="zh-CN" altLang="en-US" sz="1600">
                  <a:ea typeface="宋体" panose="02010600030101010101" pitchFamily="2" charset="-122"/>
                </a:rPr>
                <a:t> </a:t>
              </a:r>
              <a:r>
                <a:rPr kumimoji="1" lang="en-US" altLang="zh-CN" sz="1600">
                  <a:ea typeface="宋体" panose="02010600030101010101" pitchFamily="2" charset="-122"/>
                </a:rPr>
                <a:t>100m</a:t>
              </a:r>
            </a:p>
          </p:txBody>
        </p:sp>
        <p:grpSp>
          <p:nvGrpSpPr>
            <p:cNvPr id="43028" name="Group 137"/>
            <p:cNvGrpSpPr>
              <a:grpSpLocks/>
            </p:cNvGrpSpPr>
            <p:nvPr/>
          </p:nvGrpSpPr>
          <p:grpSpPr bwMode="auto">
            <a:xfrm>
              <a:off x="3815" y="3086"/>
              <a:ext cx="412" cy="210"/>
              <a:chOff x="2801" y="2891"/>
              <a:chExt cx="412" cy="210"/>
            </a:xfrm>
          </p:grpSpPr>
          <p:sp>
            <p:nvSpPr>
              <p:cNvPr id="43029" name="Freeform 138"/>
              <p:cNvSpPr>
                <a:spLocks/>
              </p:cNvSpPr>
              <p:nvPr/>
            </p:nvSpPr>
            <p:spPr bwMode="auto">
              <a:xfrm>
                <a:off x="2904" y="3063"/>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43030" name="Group 139"/>
              <p:cNvGrpSpPr>
                <a:grpSpLocks/>
              </p:cNvGrpSpPr>
              <p:nvPr/>
            </p:nvGrpSpPr>
            <p:grpSpPr bwMode="auto">
              <a:xfrm>
                <a:off x="2922" y="3067"/>
                <a:ext cx="189" cy="18"/>
                <a:chOff x="2922" y="3067"/>
                <a:chExt cx="189" cy="18"/>
              </a:xfrm>
            </p:grpSpPr>
            <p:sp>
              <p:nvSpPr>
                <p:cNvPr id="43072" name="Line 140"/>
                <p:cNvSpPr>
                  <a:spLocks noChangeShapeType="1"/>
                </p:cNvSpPr>
                <p:nvPr/>
              </p:nvSpPr>
              <p:spPr bwMode="auto">
                <a:xfrm>
                  <a:off x="3111"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73" name="Line 141"/>
                <p:cNvSpPr>
                  <a:spLocks noChangeShapeType="1"/>
                </p:cNvSpPr>
                <p:nvPr/>
              </p:nvSpPr>
              <p:spPr bwMode="auto">
                <a:xfrm>
                  <a:off x="3098"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74" name="Line 142"/>
                <p:cNvSpPr>
                  <a:spLocks noChangeShapeType="1"/>
                </p:cNvSpPr>
                <p:nvPr/>
              </p:nvSpPr>
              <p:spPr bwMode="auto">
                <a:xfrm>
                  <a:off x="3086"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75" name="Line 143"/>
                <p:cNvSpPr>
                  <a:spLocks noChangeShapeType="1"/>
                </p:cNvSpPr>
                <p:nvPr/>
              </p:nvSpPr>
              <p:spPr bwMode="auto">
                <a:xfrm>
                  <a:off x="3073"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76" name="Line 144"/>
                <p:cNvSpPr>
                  <a:spLocks noChangeShapeType="1"/>
                </p:cNvSpPr>
                <p:nvPr/>
              </p:nvSpPr>
              <p:spPr bwMode="auto">
                <a:xfrm>
                  <a:off x="3060"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77" name="Line 145"/>
                <p:cNvSpPr>
                  <a:spLocks noChangeShapeType="1"/>
                </p:cNvSpPr>
                <p:nvPr/>
              </p:nvSpPr>
              <p:spPr bwMode="auto">
                <a:xfrm>
                  <a:off x="3048"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78" name="Line 146"/>
                <p:cNvSpPr>
                  <a:spLocks noChangeShapeType="1"/>
                </p:cNvSpPr>
                <p:nvPr/>
              </p:nvSpPr>
              <p:spPr bwMode="auto">
                <a:xfrm>
                  <a:off x="3035"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79" name="Line 147"/>
                <p:cNvSpPr>
                  <a:spLocks noChangeShapeType="1"/>
                </p:cNvSpPr>
                <p:nvPr/>
              </p:nvSpPr>
              <p:spPr bwMode="auto">
                <a:xfrm>
                  <a:off x="3023"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80" name="Line 148"/>
                <p:cNvSpPr>
                  <a:spLocks noChangeShapeType="1"/>
                </p:cNvSpPr>
                <p:nvPr/>
              </p:nvSpPr>
              <p:spPr bwMode="auto">
                <a:xfrm>
                  <a:off x="3011"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81" name="Line 149"/>
                <p:cNvSpPr>
                  <a:spLocks noChangeShapeType="1"/>
                </p:cNvSpPr>
                <p:nvPr/>
              </p:nvSpPr>
              <p:spPr bwMode="auto">
                <a:xfrm>
                  <a:off x="2998"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82" name="Line 150"/>
                <p:cNvSpPr>
                  <a:spLocks noChangeShapeType="1"/>
                </p:cNvSpPr>
                <p:nvPr/>
              </p:nvSpPr>
              <p:spPr bwMode="auto">
                <a:xfrm>
                  <a:off x="2984"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83" name="Line 151"/>
                <p:cNvSpPr>
                  <a:spLocks noChangeShapeType="1"/>
                </p:cNvSpPr>
                <p:nvPr/>
              </p:nvSpPr>
              <p:spPr bwMode="auto">
                <a:xfrm>
                  <a:off x="2972"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84" name="Line 152"/>
                <p:cNvSpPr>
                  <a:spLocks noChangeShapeType="1"/>
                </p:cNvSpPr>
                <p:nvPr/>
              </p:nvSpPr>
              <p:spPr bwMode="auto">
                <a:xfrm>
                  <a:off x="2960"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85" name="Line 153"/>
                <p:cNvSpPr>
                  <a:spLocks noChangeShapeType="1"/>
                </p:cNvSpPr>
                <p:nvPr/>
              </p:nvSpPr>
              <p:spPr bwMode="auto">
                <a:xfrm>
                  <a:off x="2947"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86" name="Line 154"/>
                <p:cNvSpPr>
                  <a:spLocks noChangeShapeType="1"/>
                </p:cNvSpPr>
                <p:nvPr/>
              </p:nvSpPr>
              <p:spPr bwMode="auto">
                <a:xfrm>
                  <a:off x="2934"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3087" name="Line 155"/>
                <p:cNvSpPr>
                  <a:spLocks noChangeShapeType="1"/>
                </p:cNvSpPr>
                <p:nvPr/>
              </p:nvSpPr>
              <p:spPr bwMode="auto">
                <a:xfrm>
                  <a:off x="2922" y="3067"/>
                  <a:ext cx="0" cy="18"/>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43031" name="Rectangle 156"/>
              <p:cNvSpPr>
                <a:spLocks noChangeArrowheads="1"/>
              </p:cNvSpPr>
              <p:nvPr/>
            </p:nvSpPr>
            <p:spPr bwMode="auto">
              <a:xfrm>
                <a:off x="2845" y="2891"/>
                <a:ext cx="368" cy="172"/>
              </a:xfrm>
              <a:prstGeom prst="rect">
                <a:avLst/>
              </a:prstGeom>
              <a:solidFill>
                <a:srgbClr val="ADD6A5"/>
              </a:solidFill>
              <a:ln w="12699">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zh-CN" altLang="en-US">
                  <a:ea typeface="宋体" panose="02010600030101010101" pitchFamily="2" charset="-122"/>
                </a:endParaRPr>
              </a:p>
            </p:txBody>
          </p:sp>
          <p:sp>
            <p:nvSpPr>
              <p:cNvPr id="43032" name="Freeform 157"/>
              <p:cNvSpPr>
                <a:spLocks/>
              </p:cNvSpPr>
              <p:nvPr/>
            </p:nvSpPr>
            <p:spPr bwMode="auto">
              <a:xfrm>
                <a:off x="2813" y="2895"/>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rgbClr val="E9E7D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43033" name="Group 158"/>
              <p:cNvGrpSpPr>
                <a:grpSpLocks/>
              </p:cNvGrpSpPr>
              <p:nvPr/>
            </p:nvGrpSpPr>
            <p:grpSpPr bwMode="auto">
              <a:xfrm>
                <a:off x="2801" y="2935"/>
                <a:ext cx="32" cy="23"/>
                <a:chOff x="2801" y="2935"/>
                <a:chExt cx="32" cy="23"/>
              </a:xfrm>
            </p:grpSpPr>
            <p:sp>
              <p:nvSpPr>
                <p:cNvPr id="43070" name="Freeform 159"/>
                <p:cNvSpPr>
                  <a:spLocks/>
                </p:cNvSpPr>
                <p:nvPr/>
              </p:nvSpPr>
              <p:spPr bwMode="auto">
                <a:xfrm>
                  <a:off x="2801" y="2940"/>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71" name="Freeform 160"/>
                <p:cNvSpPr>
                  <a:spLocks/>
                </p:cNvSpPr>
                <p:nvPr/>
              </p:nvSpPr>
              <p:spPr bwMode="auto">
                <a:xfrm>
                  <a:off x="2816" y="2935"/>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34" name="Group 161"/>
              <p:cNvGrpSpPr>
                <a:grpSpLocks/>
              </p:cNvGrpSpPr>
              <p:nvPr/>
            </p:nvGrpSpPr>
            <p:grpSpPr bwMode="auto">
              <a:xfrm>
                <a:off x="3048" y="2940"/>
                <a:ext cx="62" cy="54"/>
                <a:chOff x="3048" y="2940"/>
                <a:chExt cx="62" cy="54"/>
              </a:xfrm>
            </p:grpSpPr>
            <p:sp>
              <p:nvSpPr>
                <p:cNvPr id="43068" name="Freeform 162"/>
                <p:cNvSpPr>
                  <a:spLocks/>
                </p:cNvSpPr>
                <p:nvPr/>
              </p:nvSpPr>
              <p:spPr bwMode="auto">
                <a:xfrm>
                  <a:off x="3048" y="2944"/>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69" name="Freeform 163"/>
                <p:cNvSpPr>
                  <a:spLocks/>
                </p:cNvSpPr>
                <p:nvPr/>
              </p:nvSpPr>
              <p:spPr bwMode="auto">
                <a:xfrm>
                  <a:off x="3050" y="2940"/>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35" name="Group 164"/>
              <p:cNvGrpSpPr>
                <a:grpSpLocks/>
              </p:cNvGrpSpPr>
              <p:nvPr/>
            </p:nvGrpSpPr>
            <p:grpSpPr bwMode="auto">
              <a:xfrm>
                <a:off x="2939" y="2989"/>
                <a:ext cx="79" cy="70"/>
                <a:chOff x="2939" y="2989"/>
                <a:chExt cx="79" cy="70"/>
              </a:xfrm>
            </p:grpSpPr>
            <p:sp>
              <p:nvSpPr>
                <p:cNvPr id="43066" name="Freeform 165"/>
                <p:cNvSpPr>
                  <a:spLocks/>
                </p:cNvSpPr>
                <p:nvPr/>
              </p:nvSpPr>
              <p:spPr bwMode="auto">
                <a:xfrm>
                  <a:off x="2939" y="2993"/>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67" name="Freeform 166"/>
                <p:cNvSpPr>
                  <a:spLocks/>
                </p:cNvSpPr>
                <p:nvPr/>
              </p:nvSpPr>
              <p:spPr bwMode="auto">
                <a:xfrm>
                  <a:off x="2942" y="2989"/>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36" name="Group 167"/>
              <p:cNvGrpSpPr>
                <a:grpSpLocks/>
              </p:cNvGrpSpPr>
              <p:nvPr/>
            </p:nvGrpSpPr>
            <p:grpSpPr bwMode="auto">
              <a:xfrm>
                <a:off x="3186" y="2940"/>
                <a:ext cx="20" cy="82"/>
                <a:chOff x="3186" y="2940"/>
                <a:chExt cx="20" cy="82"/>
              </a:xfrm>
            </p:grpSpPr>
            <p:sp>
              <p:nvSpPr>
                <p:cNvPr id="43064" name="Freeform 168"/>
                <p:cNvSpPr>
                  <a:spLocks/>
                </p:cNvSpPr>
                <p:nvPr/>
              </p:nvSpPr>
              <p:spPr bwMode="auto">
                <a:xfrm>
                  <a:off x="3186" y="2944"/>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65" name="Freeform 169"/>
                <p:cNvSpPr>
                  <a:spLocks/>
                </p:cNvSpPr>
                <p:nvPr/>
              </p:nvSpPr>
              <p:spPr bwMode="auto">
                <a:xfrm>
                  <a:off x="3188" y="2940"/>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37" name="Group 170"/>
              <p:cNvGrpSpPr>
                <a:grpSpLocks/>
              </p:cNvGrpSpPr>
              <p:nvPr/>
            </p:nvGrpSpPr>
            <p:grpSpPr bwMode="auto">
              <a:xfrm>
                <a:off x="3168" y="3028"/>
                <a:ext cx="28" cy="21"/>
                <a:chOff x="3168" y="3028"/>
                <a:chExt cx="28" cy="21"/>
              </a:xfrm>
            </p:grpSpPr>
            <p:sp>
              <p:nvSpPr>
                <p:cNvPr id="43062" name="Freeform 171"/>
                <p:cNvSpPr>
                  <a:spLocks/>
                </p:cNvSpPr>
                <p:nvPr/>
              </p:nvSpPr>
              <p:spPr bwMode="auto">
                <a:xfrm>
                  <a:off x="3168" y="3032"/>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63" name="Freeform 172"/>
                <p:cNvSpPr>
                  <a:spLocks/>
                </p:cNvSpPr>
                <p:nvPr/>
              </p:nvSpPr>
              <p:spPr bwMode="auto">
                <a:xfrm>
                  <a:off x="3170" y="3028"/>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38" name="Group 173"/>
              <p:cNvGrpSpPr>
                <a:grpSpLocks/>
              </p:cNvGrpSpPr>
              <p:nvPr/>
            </p:nvGrpSpPr>
            <p:grpSpPr bwMode="auto">
              <a:xfrm>
                <a:off x="3126" y="2942"/>
                <a:ext cx="20" cy="37"/>
                <a:chOff x="3126" y="2942"/>
                <a:chExt cx="20" cy="37"/>
              </a:xfrm>
            </p:grpSpPr>
            <p:sp>
              <p:nvSpPr>
                <p:cNvPr id="43060" name="Freeform 174"/>
                <p:cNvSpPr>
                  <a:spLocks/>
                </p:cNvSpPr>
                <p:nvPr/>
              </p:nvSpPr>
              <p:spPr bwMode="auto">
                <a:xfrm>
                  <a:off x="3126" y="2945"/>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61" name="Freeform 175"/>
                <p:cNvSpPr>
                  <a:spLocks/>
                </p:cNvSpPr>
                <p:nvPr/>
              </p:nvSpPr>
              <p:spPr bwMode="auto">
                <a:xfrm>
                  <a:off x="3128" y="2942"/>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39" name="Group 176"/>
              <p:cNvGrpSpPr>
                <a:grpSpLocks/>
              </p:cNvGrpSpPr>
              <p:nvPr/>
            </p:nvGrpSpPr>
            <p:grpSpPr bwMode="auto">
              <a:xfrm>
                <a:off x="3125" y="2978"/>
                <a:ext cx="20" cy="37"/>
                <a:chOff x="3125" y="2978"/>
                <a:chExt cx="20" cy="37"/>
              </a:xfrm>
            </p:grpSpPr>
            <p:sp>
              <p:nvSpPr>
                <p:cNvPr id="43058" name="Freeform 177"/>
                <p:cNvSpPr>
                  <a:spLocks/>
                </p:cNvSpPr>
                <p:nvPr/>
              </p:nvSpPr>
              <p:spPr bwMode="auto">
                <a:xfrm>
                  <a:off x="3125" y="2981"/>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59" name="Freeform 178"/>
                <p:cNvSpPr>
                  <a:spLocks/>
                </p:cNvSpPr>
                <p:nvPr/>
              </p:nvSpPr>
              <p:spPr bwMode="auto">
                <a:xfrm>
                  <a:off x="3127" y="2978"/>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40" name="Group 179"/>
              <p:cNvGrpSpPr>
                <a:grpSpLocks/>
              </p:cNvGrpSpPr>
              <p:nvPr/>
            </p:nvGrpSpPr>
            <p:grpSpPr bwMode="auto">
              <a:xfrm>
                <a:off x="3025" y="2940"/>
                <a:ext cx="19" cy="31"/>
                <a:chOff x="3025" y="2940"/>
                <a:chExt cx="19" cy="31"/>
              </a:xfrm>
            </p:grpSpPr>
            <p:sp>
              <p:nvSpPr>
                <p:cNvPr id="43056" name="Freeform 180"/>
                <p:cNvSpPr>
                  <a:spLocks/>
                </p:cNvSpPr>
                <p:nvPr/>
              </p:nvSpPr>
              <p:spPr bwMode="auto">
                <a:xfrm>
                  <a:off x="3025" y="2944"/>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57" name="Freeform 181"/>
                <p:cNvSpPr>
                  <a:spLocks/>
                </p:cNvSpPr>
                <p:nvPr/>
              </p:nvSpPr>
              <p:spPr bwMode="auto">
                <a:xfrm>
                  <a:off x="3027" y="2940"/>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41" name="Group 182"/>
              <p:cNvGrpSpPr>
                <a:grpSpLocks/>
              </p:cNvGrpSpPr>
              <p:nvPr/>
            </p:nvGrpSpPr>
            <p:grpSpPr bwMode="auto">
              <a:xfrm>
                <a:off x="3161" y="2940"/>
                <a:ext cx="19" cy="82"/>
                <a:chOff x="3161" y="2940"/>
                <a:chExt cx="19" cy="82"/>
              </a:xfrm>
            </p:grpSpPr>
            <p:sp>
              <p:nvSpPr>
                <p:cNvPr id="43054" name="Freeform 183"/>
                <p:cNvSpPr>
                  <a:spLocks/>
                </p:cNvSpPr>
                <p:nvPr/>
              </p:nvSpPr>
              <p:spPr bwMode="auto">
                <a:xfrm>
                  <a:off x="3161" y="2944"/>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55" name="Freeform 184"/>
                <p:cNvSpPr>
                  <a:spLocks/>
                </p:cNvSpPr>
                <p:nvPr/>
              </p:nvSpPr>
              <p:spPr bwMode="auto">
                <a:xfrm>
                  <a:off x="3162" y="2940"/>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42" name="Group 185"/>
              <p:cNvGrpSpPr>
                <a:grpSpLocks/>
              </p:cNvGrpSpPr>
              <p:nvPr/>
            </p:nvGrpSpPr>
            <p:grpSpPr bwMode="auto">
              <a:xfrm>
                <a:off x="3085" y="2907"/>
                <a:ext cx="21" cy="21"/>
                <a:chOff x="3085" y="2907"/>
                <a:chExt cx="21" cy="21"/>
              </a:xfrm>
            </p:grpSpPr>
            <p:sp>
              <p:nvSpPr>
                <p:cNvPr id="43052" name="Freeform 186"/>
                <p:cNvSpPr>
                  <a:spLocks/>
                </p:cNvSpPr>
                <p:nvPr/>
              </p:nvSpPr>
              <p:spPr bwMode="auto">
                <a:xfrm>
                  <a:off x="3085" y="2911"/>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53" name="Freeform 187"/>
                <p:cNvSpPr>
                  <a:spLocks/>
                </p:cNvSpPr>
                <p:nvPr/>
              </p:nvSpPr>
              <p:spPr bwMode="auto">
                <a:xfrm>
                  <a:off x="3087" y="2907"/>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43" name="Group 188"/>
              <p:cNvGrpSpPr>
                <a:grpSpLocks/>
              </p:cNvGrpSpPr>
              <p:nvPr/>
            </p:nvGrpSpPr>
            <p:grpSpPr bwMode="auto">
              <a:xfrm>
                <a:off x="2904" y="2924"/>
                <a:ext cx="24" cy="21"/>
                <a:chOff x="2904" y="2924"/>
                <a:chExt cx="24" cy="21"/>
              </a:xfrm>
            </p:grpSpPr>
            <p:sp>
              <p:nvSpPr>
                <p:cNvPr id="43050" name="Freeform 189"/>
                <p:cNvSpPr>
                  <a:spLocks/>
                </p:cNvSpPr>
                <p:nvPr/>
              </p:nvSpPr>
              <p:spPr bwMode="auto">
                <a:xfrm>
                  <a:off x="2904" y="2926"/>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51" name="Freeform 190"/>
                <p:cNvSpPr>
                  <a:spLocks/>
                </p:cNvSpPr>
                <p:nvPr/>
              </p:nvSpPr>
              <p:spPr bwMode="auto">
                <a:xfrm>
                  <a:off x="2906" y="2924"/>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44" name="Group 191"/>
              <p:cNvGrpSpPr>
                <a:grpSpLocks/>
              </p:cNvGrpSpPr>
              <p:nvPr/>
            </p:nvGrpSpPr>
            <p:grpSpPr bwMode="auto">
              <a:xfrm>
                <a:off x="2854" y="2979"/>
                <a:ext cx="34" cy="20"/>
                <a:chOff x="2854" y="2979"/>
                <a:chExt cx="34" cy="20"/>
              </a:xfrm>
            </p:grpSpPr>
            <p:sp>
              <p:nvSpPr>
                <p:cNvPr id="43048" name="Freeform 192"/>
                <p:cNvSpPr>
                  <a:spLocks/>
                </p:cNvSpPr>
                <p:nvPr/>
              </p:nvSpPr>
              <p:spPr bwMode="auto">
                <a:xfrm>
                  <a:off x="2854" y="2982"/>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49" name="Freeform 193"/>
                <p:cNvSpPr>
                  <a:spLocks/>
                </p:cNvSpPr>
                <p:nvPr/>
              </p:nvSpPr>
              <p:spPr bwMode="auto">
                <a:xfrm>
                  <a:off x="2857" y="2979"/>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43045" name="Group 194"/>
              <p:cNvGrpSpPr>
                <a:grpSpLocks/>
              </p:cNvGrpSpPr>
              <p:nvPr/>
            </p:nvGrpSpPr>
            <p:grpSpPr bwMode="auto">
              <a:xfrm>
                <a:off x="2854" y="3003"/>
                <a:ext cx="34" cy="20"/>
                <a:chOff x="2854" y="3003"/>
                <a:chExt cx="34" cy="20"/>
              </a:xfrm>
            </p:grpSpPr>
            <p:sp>
              <p:nvSpPr>
                <p:cNvPr id="43046" name="Freeform 195"/>
                <p:cNvSpPr>
                  <a:spLocks/>
                </p:cNvSpPr>
                <p:nvPr/>
              </p:nvSpPr>
              <p:spPr bwMode="auto">
                <a:xfrm>
                  <a:off x="2854" y="3006"/>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3047" name="Freeform 196"/>
                <p:cNvSpPr>
                  <a:spLocks/>
                </p:cNvSpPr>
                <p:nvPr/>
              </p:nvSpPr>
              <p:spPr bwMode="auto">
                <a:xfrm>
                  <a:off x="2857" y="3003"/>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6FBF7B-9054-4E5D-A008-85F15F16BE2D}" type="datetime1">
              <a:rPr lang="zh-CN" altLang="en-US" smtClean="0"/>
              <a:pPr/>
              <a:t>2019/10/24</a:t>
            </a:fld>
            <a:endParaRPr lang="en-US" altLang="zh-CN" smtClean="0"/>
          </a:p>
        </p:txBody>
      </p:sp>
      <p:sp>
        <p:nvSpPr>
          <p:cNvPr id="717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17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05E39D-7162-4CA6-9CEA-A1251F67750F}" type="slidenum">
              <a:rPr lang="zh-CN" altLang="en-US" smtClean="0"/>
              <a:pPr/>
              <a:t>4</a:t>
            </a:fld>
            <a:endParaRPr lang="en-US" altLang="zh-CN" smtClean="0"/>
          </a:p>
        </p:txBody>
      </p:sp>
      <p:sp>
        <p:nvSpPr>
          <p:cNvPr id="717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Channel Allocation Problem(1)</a:t>
            </a:r>
          </a:p>
        </p:txBody>
      </p:sp>
      <p:sp>
        <p:nvSpPr>
          <p:cNvPr id="7174" name="Rectangle 3"/>
          <p:cNvSpPr>
            <a:spLocks noGrp="1" noChangeArrowheads="1"/>
          </p:cNvSpPr>
          <p:nvPr>
            <p:ph type="body" idx="1"/>
          </p:nvPr>
        </p:nvSpPr>
        <p:spPr>
          <a:xfrm>
            <a:off x="419100" y="1833563"/>
            <a:ext cx="8166100" cy="3640137"/>
          </a:xfrm>
        </p:spPr>
        <p:txBody>
          <a:bodyPr/>
          <a:lstStyle/>
          <a:p>
            <a:pPr eaLnBrk="1" hangingPunct="1">
              <a:buFontTx/>
              <a:buChar char="•"/>
            </a:pPr>
            <a:r>
              <a:rPr lang="en-US" altLang="zh-CN" sz="2800" b="1" smtClean="0">
                <a:latin typeface="Arial" panose="020B0604020202020204" pitchFamily="34" charset="0"/>
                <a:ea typeface="宋体" panose="02010600030101010101" pitchFamily="2" charset="-122"/>
              </a:rPr>
              <a:t>Static Channel Allocation in LANs and MANs</a:t>
            </a:r>
          </a:p>
          <a:p>
            <a:pPr eaLnBrk="1" hangingPunct="1">
              <a:buFontTx/>
              <a:buChar char="•"/>
            </a:pPr>
            <a:r>
              <a:rPr lang="en-US" altLang="zh-CN" sz="2800" b="1" smtClean="0">
                <a:latin typeface="Arial" panose="020B0604020202020204" pitchFamily="34" charset="0"/>
                <a:ea typeface="宋体" panose="02010600030101010101" pitchFamily="2" charset="-122"/>
              </a:rPr>
              <a:t>Dynamic Channel Allocation in LANs and MANs</a:t>
            </a:r>
          </a:p>
          <a:p>
            <a:pPr eaLnBrk="1" hangingPunct="1">
              <a:buFontTx/>
              <a:buChar char="•"/>
            </a:pPr>
            <a:endParaRPr lang="zh-CN" altLang="en-US" sz="2800" b="1" smtClean="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FA04A6B-3A59-4FB9-A58A-BDC624B98211}" type="datetime1">
              <a:rPr lang="zh-CN" altLang="en-US" smtClean="0"/>
              <a:pPr/>
              <a:t>2019/10/24</a:t>
            </a:fld>
            <a:endParaRPr lang="en-US" altLang="zh-CN" smtClean="0"/>
          </a:p>
        </p:txBody>
      </p:sp>
      <p:sp>
        <p:nvSpPr>
          <p:cNvPr id="4403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403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B0A1774-FD61-43A5-9F7F-EE08F0A8F696}" type="slidenum">
              <a:rPr lang="zh-CN" altLang="en-US" smtClean="0"/>
              <a:pPr/>
              <a:t>40</a:t>
            </a:fld>
            <a:endParaRPr lang="en-US" altLang="zh-CN" smtClean="0"/>
          </a:p>
        </p:txBody>
      </p:sp>
      <p:sp>
        <p:nvSpPr>
          <p:cNvPr id="4403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Ethernet Cabling (3)</a:t>
            </a:r>
          </a:p>
        </p:txBody>
      </p:sp>
      <p:sp>
        <p:nvSpPr>
          <p:cNvPr id="44038" name="Rectangle 3"/>
          <p:cNvSpPr>
            <a:spLocks noGrp="1" noChangeArrowheads="1"/>
          </p:cNvSpPr>
          <p:nvPr>
            <p:ph type="body" idx="1"/>
          </p:nvPr>
        </p:nvSpPr>
        <p:spPr>
          <a:xfrm>
            <a:off x="0" y="5454650"/>
            <a:ext cx="9144000" cy="838200"/>
          </a:xfrm>
        </p:spPr>
        <p:txBody>
          <a:bodyPr/>
          <a:lstStyle/>
          <a:p>
            <a:pPr algn="ctr" eaLnBrk="1" hangingPunct="1">
              <a:buFontTx/>
              <a:buNone/>
            </a:pPr>
            <a:r>
              <a:rPr lang="en-US" altLang="zh-CN" smtClean="0">
                <a:ea typeface="宋体" panose="02010600030101010101" pitchFamily="2" charset="-122"/>
              </a:rPr>
              <a:t>Cable topologies.  </a:t>
            </a: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Linear, </a:t>
            </a: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Spine, </a:t>
            </a:r>
            <a:r>
              <a:rPr lang="en-US" altLang="zh-CN" smtClean="0">
                <a:solidFill>
                  <a:schemeClr val="accent2"/>
                </a:solidFill>
                <a:ea typeface="宋体" panose="02010600030101010101" pitchFamily="2" charset="-122"/>
              </a:rPr>
              <a:t>(c</a:t>
            </a:r>
            <a:r>
              <a:rPr lang="en-US" altLang="zh-CN" smtClean="0">
                <a:ea typeface="宋体" panose="02010600030101010101" pitchFamily="2" charset="-122"/>
              </a:rPr>
              <a:t>) Tree, </a:t>
            </a:r>
            <a:r>
              <a:rPr lang="en-US" altLang="zh-CN" smtClean="0">
                <a:solidFill>
                  <a:schemeClr val="accent2"/>
                </a:solidFill>
                <a:ea typeface="宋体" panose="02010600030101010101" pitchFamily="2" charset="-122"/>
              </a:rPr>
              <a:t>(d)</a:t>
            </a:r>
            <a:r>
              <a:rPr lang="en-US" altLang="zh-CN" smtClean="0">
                <a:ea typeface="宋体" panose="02010600030101010101" pitchFamily="2" charset="-122"/>
              </a:rPr>
              <a:t> Segmented.</a:t>
            </a:r>
          </a:p>
        </p:txBody>
      </p:sp>
      <p:pic>
        <p:nvPicPr>
          <p:cNvPr id="44039" name="Picture 4" descr="4-1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66775" y="1758950"/>
            <a:ext cx="7710488" cy="281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5F3D87-FF64-4E8D-80A1-65D2D43900D6}" type="datetime1">
              <a:rPr lang="zh-CN" altLang="en-US" smtClean="0"/>
              <a:pPr/>
              <a:t>2019/10/24</a:t>
            </a:fld>
            <a:endParaRPr lang="en-US" altLang="zh-CN" smtClean="0"/>
          </a:p>
        </p:txBody>
      </p:sp>
      <p:sp>
        <p:nvSpPr>
          <p:cNvPr id="4505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506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6779A0-F7C3-4DC2-ACC8-13AE52BBA5CC}" type="slidenum">
              <a:rPr lang="zh-CN" altLang="en-US" smtClean="0"/>
              <a:pPr/>
              <a:t>41</a:t>
            </a:fld>
            <a:endParaRPr lang="en-US" altLang="zh-CN" smtClean="0"/>
          </a:p>
        </p:txBody>
      </p:sp>
      <p:sp>
        <p:nvSpPr>
          <p:cNvPr id="4506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Ethernet Cabling (4)</a:t>
            </a:r>
          </a:p>
        </p:txBody>
      </p:sp>
      <p:sp>
        <p:nvSpPr>
          <p:cNvPr id="45062" name="Rectangle 3"/>
          <p:cNvSpPr>
            <a:spLocks noGrp="1" noChangeArrowheads="1"/>
          </p:cNvSpPr>
          <p:nvPr>
            <p:ph type="body" idx="1"/>
          </p:nvPr>
        </p:nvSpPr>
        <p:spPr>
          <a:xfrm>
            <a:off x="0" y="5403850"/>
            <a:ext cx="9144000" cy="863600"/>
          </a:xfrm>
        </p:spPr>
        <p:txBody>
          <a:bodyPr/>
          <a:lstStyle/>
          <a:p>
            <a:pPr algn="ct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Binary encoding, </a:t>
            </a: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Manchester encoding, </a:t>
            </a:r>
            <a:br>
              <a:rPr lang="en-US" altLang="zh-CN" smtClean="0">
                <a:ea typeface="宋体" panose="02010600030101010101" pitchFamily="2" charset="-122"/>
              </a:rPr>
            </a:br>
            <a:r>
              <a:rPr lang="en-US" altLang="zh-CN" smtClean="0">
                <a:solidFill>
                  <a:schemeClr val="accent2"/>
                </a:solidFill>
                <a:ea typeface="宋体" panose="02010600030101010101" pitchFamily="2" charset="-122"/>
              </a:rPr>
              <a:t>(c)</a:t>
            </a:r>
            <a:r>
              <a:rPr lang="en-US" altLang="zh-CN" smtClean="0">
                <a:ea typeface="宋体" panose="02010600030101010101" pitchFamily="2" charset="-122"/>
              </a:rPr>
              <a:t> Differential Manchester encoding.</a:t>
            </a:r>
          </a:p>
        </p:txBody>
      </p:sp>
      <p:pic>
        <p:nvPicPr>
          <p:cNvPr id="45063" name="Picture 4" descr="4-1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9450" y="1530350"/>
            <a:ext cx="7827963" cy="329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532A23-86AB-4DFB-9F63-DCC29B4CAC4F}" type="datetime1">
              <a:rPr lang="zh-CN" altLang="en-US" smtClean="0"/>
              <a:pPr/>
              <a:t>2019/10/24</a:t>
            </a:fld>
            <a:endParaRPr lang="en-US" altLang="zh-CN" smtClean="0"/>
          </a:p>
        </p:txBody>
      </p:sp>
      <p:sp>
        <p:nvSpPr>
          <p:cNvPr id="460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60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F58EB0-CD91-4224-8C8D-323586937023}" type="slidenum">
              <a:rPr lang="zh-CN" altLang="en-US" smtClean="0"/>
              <a:pPr/>
              <a:t>42</a:t>
            </a:fld>
            <a:endParaRPr lang="en-US" altLang="zh-CN" smtClean="0"/>
          </a:p>
        </p:txBody>
      </p:sp>
      <p:sp>
        <p:nvSpPr>
          <p:cNvPr id="4608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Ethernet MAC Sublayer Protocol</a:t>
            </a:r>
          </a:p>
        </p:txBody>
      </p:sp>
      <p:sp>
        <p:nvSpPr>
          <p:cNvPr id="46086" name="Rectangle 3"/>
          <p:cNvSpPr>
            <a:spLocks noGrp="1" noChangeArrowheads="1"/>
          </p:cNvSpPr>
          <p:nvPr>
            <p:ph type="body" idx="1"/>
          </p:nvPr>
        </p:nvSpPr>
        <p:spPr>
          <a:xfrm>
            <a:off x="41275" y="4835525"/>
            <a:ext cx="9144000" cy="838200"/>
          </a:xfrm>
        </p:spPr>
        <p:txBody>
          <a:bodyPr/>
          <a:lstStyle/>
          <a:p>
            <a:pPr algn="ctr" eaLnBrk="1" hangingPunct="1">
              <a:buFontTx/>
              <a:buNone/>
            </a:pPr>
            <a:r>
              <a:rPr lang="en-US" altLang="zh-CN" smtClean="0">
                <a:ea typeface="宋体" panose="02010600030101010101" pitchFamily="2" charset="-122"/>
              </a:rPr>
              <a:t>Frame formats. </a:t>
            </a: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DIX Ethernet,  </a:t>
            </a: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IEEE 802.3.</a:t>
            </a:r>
          </a:p>
        </p:txBody>
      </p:sp>
      <p:pic>
        <p:nvPicPr>
          <p:cNvPr id="46087" name="Picture 4" descr="4-1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2763" y="2063750"/>
            <a:ext cx="8118475" cy="2482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AD6A978-406C-4B46-A0CD-ABEBE2FCF789}" type="datetime1">
              <a:rPr lang="zh-CN" altLang="en-US" smtClean="0"/>
              <a:pPr/>
              <a:t>2019/10/24</a:t>
            </a:fld>
            <a:endParaRPr lang="en-US" altLang="zh-CN" smtClean="0"/>
          </a:p>
        </p:txBody>
      </p:sp>
      <p:sp>
        <p:nvSpPr>
          <p:cNvPr id="471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71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841DA9-4CD3-43B9-BA2A-656DC9348103}" type="slidenum">
              <a:rPr lang="zh-CN" altLang="en-US" smtClean="0"/>
              <a:pPr/>
              <a:t>43</a:t>
            </a:fld>
            <a:endParaRPr lang="en-US" altLang="zh-CN" smtClean="0"/>
          </a:p>
        </p:txBody>
      </p:sp>
      <p:sp>
        <p:nvSpPr>
          <p:cNvPr id="4710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Ethernet MAC Sublayer Protocol</a:t>
            </a:r>
            <a:endParaRPr lang="zh-CN" altLang="en-US" smtClean="0">
              <a:ea typeface="宋体" panose="02010600030101010101" pitchFamily="2" charset="-122"/>
            </a:endParaRPr>
          </a:p>
        </p:txBody>
      </p:sp>
      <p:sp>
        <p:nvSpPr>
          <p:cNvPr id="47110" name="Rectangle 4"/>
          <p:cNvSpPr>
            <a:spLocks noChangeArrowheads="1"/>
          </p:cNvSpPr>
          <p:nvPr/>
        </p:nvSpPr>
        <p:spPr bwMode="auto">
          <a:xfrm>
            <a:off x="0" y="1169988"/>
            <a:ext cx="8959850" cy="7119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4268" tIns="62134" rIns="124268" bIns="62134"/>
          <a:lstStyle>
            <a:lvl1pPr marL="471488" indent="-471488" defTabSz="1246188">
              <a:spcBef>
                <a:spcPct val="20000"/>
              </a:spcBef>
              <a:buClr>
                <a:schemeClr val="accent2"/>
              </a:buClr>
              <a:buAutoNum type="alphaLcParenR"/>
              <a:defRPr sz="2400">
                <a:solidFill>
                  <a:schemeClr val="tx1"/>
                </a:solidFill>
                <a:latin typeface="Times New Roman" panose="02020603050405020304" pitchFamily="18" charset="0"/>
              </a:defRPr>
            </a:lvl1pPr>
            <a:lvl2pPr marL="1014413" indent="-396875" defTabSz="1246188">
              <a:spcBef>
                <a:spcPct val="20000"/>
              </a:spcBef>
              <a:buClr>
                <a:schemeClr val="accent2"/>
              </a:buClr>
              <a:buChar char="–"/>
              <a:defRPr sz="2800">
                <a:solidFill>
                  <a:schemeClr val="tx1"/>
                </a:solidFill>
                <a:latin typeface="Times New Roman" panose="02020603050405020304" pitchFamily="18" charset="0"/>
              </a:defRPr>
            </a:lvl2pPr>
            <a:lvl3pPr marL="1558925" indent="-312738" defTabSz="1246188">
              <a:spcBef>
                <a:spcPct val="20000"/>
              </a:spcBef>
              <a:buClr>
                <a:schemeClr val="accent2"/>
              </a:buClr>
              <a:buChar char="•"/>
              <a:defRPr sz="2400">
                <a:solidFill>
                  <a:schemeClr val="tx1"/>
                </a:solidFill>
                <a:latin typeface="Times New Roman" panose="02020603050405020304" pitchFamily="18" charset="0"/>
              </a:defRPr>
            </a:lvl3pPr>
            <a:lvl4pPr marL="2176463" indent="-312738" defTabSz="1246188">
              <a:spcBef>
                <a:spcPct val="20000"/>
              </a:spcBef>
              <a:buClr>
                <a:schemeClr val="accent2"/>
              </a:buClr>
              <a:buChar char="–"/>
              <a:defRPr sz="2000">
                <a:solidFill>
                  <a:schemeClr val="tx1"/>
                </a:solidFill>
                <a:latin typeface="Times New Roman" panose="02020603050405020304" pitchFamily="18" charset="0"/>
              </a:defRPr>
            </a:lvl4pPr>
            <a:lvl5pPr marL="2792413" indent="-304800" defTabSz="1246188">
              <a:spcBef>
                <a:spcPct val="20000"/>
              </a:spcBef>
              <a:buClr>
                <a:schemeClr val="accent2"/>
              </a:buClr>
              <a:buChar char="»"/>
              <a:defRPr sz="2000">
                <a:solidFill>
                  <a:schemeClr val="tx1"/>
                </a:solidFill>
                <a:latin typeface="Times New Roman" panose="02020603050405020304" pitchFamily="18" charset="0"/>
              </a:defRPr>
            </a:lvl5pPr>
            <a:lvl6pPr marL="32496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7068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41640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621213" indent="-304800" defTabSz="1246188"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n-US" altLang="zh-CN" b="1">
                <a:ea typeface="宋体" panose="02010600030101010101" pitchFamily="2" charset="-122"/>
              </a:rPr>
              <a:t>Preamble, 8 bytes, each containing the bit pattern 10101010 to synchronize . </a:t>
            </a:r>
          </a:p>
          <a:p>
            <a:pPr lvl="1" eaLnBrk="1" hangingPunct="1">
              <a:lnSpc>
                <a:spcPct val="90000"/>
              </a:lnSpc>
            </a:pPr>
            <a:r>
              <a:rPr lang="en-US" altLang="zh-CN" sz="2400" b="1">
                <a:ea typeface="宋体" panose="02010600030101010101" pitchFamily="2" charset="-122"/>
              </a:rPr>
              <a:t>SOF, 10101011</a:t>
            </a:r>
          </a:p>
          <a:p>
            <a:pPr eaLnBrk="1" hangingPunct="1">
              <a:lnSpc>
                <a:spcPct val="90000"/>
              </a:lnSpc>
              <a:buFontTx/>
              <a:buChar char="•"/>
            </a:pPr>
            <a:r>
              <a:rPr lang="en-US" altLang="zh-CN" b="1">
                <a:ea typeface="宋体" panose="02010600030101010101" pitchFamily="2" charset="-122"/>
              </a:rPr>
              <a:t>Type, specifies which process to give the frame to. </a:t>
            </a:r>
          </a:p>
          <a:p>
            <a:pPr eaLnBrk="1" hangingPunct="1">
              <a:lnSpc>
                <a:spcPct val="90000"/>
              </a:lnSpc>
              <a:buFontTx/>
              <a:buChar char="•"/>
            </a:pPr>
            <a:r>
              <a:rPr lang="en-US" altLang="zh-CN" b="1">
                <a:ea typeface="宋体" panose="02010600030101010101" pitchFamily="2" charset="-122"/>
              </a:rPr>
              <a:t>Length of data</a:t>
            </a:r>
          </a:p>
          <a:p>
            <a:pPr lvl="1" eaLnBrk="1" hangingPunct="1">
              <a:lnSpc>
                <a:spcPct val="90000"/>
              </a:lnSpc>
            </a:pPr>
            <a:r>
              <a:rPr lang="en-US" altLang="zh-CN" sz="2400" b="1">
                <a:ea typeface="宋体" panose="02010600030101010101" pitchFamily="2" charset="-122"/>
              </a:rPr>
              <a:t>Maximal length</a:t>
            </a:r>
          </a:p>
          <a:p>
            <a:pPr lvl="1" eaLnBrk="1" hangingPunct="1">
              <a:lnSpc>
                <a:spcPct val="90000"/>
              </a:lnSpc>
            </a:pPr>
            <a:r>
              <a:rPr lang="en-US" altLang="zh-CN" sz="2400" b="1">
                <a:ea typeface="宋体" panose="02010600030101010101" pitchFamily="2" charset="-122"/>
              </a:rPr>
              <a:t>Minimal length (2</a:t>
            </a:r>
            <a:r>
              <a:rPr lang="el-GR" altLang="zh-CN" sz="2400" b="1"/>
              <a:t>τ</a:t>
            </a:r>
            <a:r>
              <a:rPr lang="en-US" altLang="zh-CN" sz="2400" b="1">
                <a:ea typeface="宋体" panose="02010600030101010101" pitchFamily="2" charset="-122"/>
              </a:rPr>
              <a:t>)</a:t>
            </a:r>
          </a:p>
          <a:p>
            <a:pPr lvl="2" eaLnBrk="1" hangingPunct="1">
              <a:lnSpc>
                <a:spcPct val="90000"/>
              </a:lnSpc>
            </a:pPr>
            <a:r>
              <a:rPr lang="en-US" altLang="zh-CN" b="1">
                <a:ea typeface="宋体" panose="02010600030101010101" pitchFamily="2" charset="-122"/>
              </a:rPr>
              <a:t>To distinguish valid frames from garbage, </a:t>
            </a:r>
          </a:p>
          <a:p>
            <a:pPr lvl="2" eaLnBrk="1" hangingPunct="1">
              <a:lnSpc>
                <a:spcPct val="90000"/>
              </a:lnSpc>
            </a:pPr>
            <a:r>
              <a:rPr lang="en-US" altLang="zh-CN" b="1">
                <a:ea typeface="宋体" panose="02010600030101010101" pitchFamily="2" charset="-122"/>
              </a:rPr>
              <a:t>Pad, to fill out the frame to the minimum size </a:t>
            </a:r>
          </a:p>
          <a:p>
            <a:pPr lvl="1" eaLnBrk="1" hangingPunct="1">
              <a:lnSpc>
                <a:spcPct val="90000"/>
              </a:lnSpc>
            </a:pPr>
            <a:r>
              <a:rPr lang="en-US" altLang="zh-CN" sz="2400" b="1">
                <a:ea typeface="宋体" panose="02010600030101010101" pitchFamily="2" charset="-122"/>
              </a:rPr>
              <a:t>Any number there less than or equal to 1500 can be interpreted as Length, and any number greater than 1500 can be interpreted as Type.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AE914DF-3297-40A7-A955-AB56AC1A1F4A}" type="datetime1">
              <a:rPr lang="zh-CN" altLang="en-US" smtClean="0"/>
              <a:pPr/>
              <a:t>2019/10/24</a:t>
            </a:fld>
            <a:endParaRPr lang="en-US" altLang="zh-CN" smtClean="0"/>
          </a:p>
        </p:txBody>
      </p:sp>
      <p:sp>
        <p:nvSpPr>
          <p:cNvPr id="481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81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DB5CBE-7CC4-47F4-863C-7275BC6B3028}" type="slidenum">
              <a:rPr lang="zh-CN" altLang="en-US" smtClean="0"/>
              <a:pPr/>
              <a:t>44</a:t>
            </a:fld>
            <a:endParaRPr lang="en-US" altLang="zh-CN" smtClean="0"/>
          </a:p>
        </p:txBody>
      </p:sp>
      <p:sp>
        <p:nvSpPr>
          <p:cNvPr id="4813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Ethernet MAC Sublayer Protocol (2)</a:t>
            </a:r>
          </a:p>
        </p:txBody>
      </p:sp>
      <p:graphicFrame>
        <p:nvGraphicFramePr>
          <p:cNvPr id="48134" name="Object 4"/>
          <p:cNvGraphicFramePr>
            <a:graphicFrameLocks noChangeAspect="1"/>
          </p:cNvGraphicFramePr>
          <p:nvPr/>
        </p:nvGraphicFramePr>
        <p:xfrm>
          <a:off x="1600200" y="5722938"/>
          <a:ext cx="6143625" cy="479425"/>
        </p:xfrm>
        <a:graphic>
          <a:graphicData uri="http://schemas.openxmlformats.org/presentationml/2006/ole">
            <p:oleObj spid="_x0000_s48136" name="Equation" r:id="rId3" imgW="2603500" imgH="203200" progId="">
              <p:embed/>
            </p:oleObj>
          </a:graphicData>
        </a:graphic>
      </p:graphicFrame>
      <p:pic>
        <p:nvPicPr>
          <p:cNvPr id="48135" name="Picture 5" descr="4-09"/>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69975" y="2065338"/>
            <a:ext cx="7227888" cy="314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24EB47-BD63-44F6-A8F2-328A9177C3ED}" type="datetime1">
              <a:rPr lang="zh-CN" altLang="en-US" smtClean="0"/>
              <a:pPr/>
              <a:t>2019/10/24</a:t>
            </a:fld>
            <a:endParaRPr lang="en-US" altLang="zh-CN" smtClean="0"/>
          </a:p>
        </p:txBody>
      </p:sp>
      <p:sp>
        <p:nvSpPr>
          <p:cNvPr id="491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91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E1ACC91-1E6E-4B15-BF7F-4FB31CBAEC36}" type="slidenum">
              <a:rPr lang="zh-CN" altLang="en-US" smtClean="0"/>
              <a:pPr/>
              <a:t>45</a:t>
            </a:fld>
            <a:endParaRPr lang="en-US" altLang="zh-CN" smtClean="0"/>
          </a:p>
        </p:txBody>
      </p:sp>
      <p:sp>
        <p:nvSpPr>
          <p:cNvPr id="49157" name="Rectangle 4"/>
          <p:cNvSpPr>
            <a:spLocks noGrp="1" noChangeArrowheads="1"/>
          </p:cNvSpPr>
          <p:nvPr>
            <p:ph type="title"/>
          </p:nvPr>
        </p:nvSpPr>
        <p:spPr>
          <a:xfrm>
            <a:off x="0" y="0"/>
            <a:ext cx="8324850" cy="1382713"/>
          </a:xfrm>
          <a:noFill/>
        </p:spPr>
        <p:txBody>
          <a:bodyPr lIns="124268" tIns="62134" rIns="124268" bIns="62134" anchor="b"/>
          <a:lstStyle/>
          <a:p>
            <a:pPr eaLnBrk="1" hangingPunct="1"/>
            <a:r>
              <a:rPr lang="en-US" altLang="zh-CN" smtClean="0">
                <a:ea typeface="宋体" panose="02010600030101010101" pitchFamily="2" charset="-122"/>
              </a:rPr>
              <a:t>The Binary Exponential Backoff Algorithm</a:t>
            </a:r>
            <a:endParaRPr lang="zh-CN" altLang="en-US" smtClean="0">
              <a:ea typeface="宋体" panose="02010600030101010101" pitchFamily="2" charset="-122"/>
            </a:endParaRPr>
          </a:p>
        </p:txBody>
      </p:sp>
      <p:sp>
        <p:nvSpPr>
          <p:cNvPr id="49158" name="Rectangle 5"/>
          <p:cNvSpPr>
            <a:spLocks noGrp="1" noChangeArrowheads="1"/>
          </p:cNvSpPr>
          <p:nvPr>
            <p:ph type="body" idx="1"/>
          </p:nvPr>
        </p:nvSpPr>
        <p:spPr>
          <a:xfrm>
            <a:off x="206375" y="1743075"/>
            <a:ext cx="8345488" cy="4324350"/>
          </a:xfrm>
          <a:noFill/>
        </p:spPr>
        <p:txBody>
          <a:bodyPr lIns="124268" tIns="62134" rIns="124268" bIns="62134"/>
          <a:lstStyle/>
          <a:p>
            <a:pPr eaLnBrk="1" hangingPunct="1">
              <a:buFontTx/>
              <a:buChar char="•"/>
            </a:pPr>
            <a:r>
              <a:rPr lang="en-US" altLang="zh-CN" b="1" smtClean="0">
                <a:latin typeface="Arial" panose="020B0604020202020204" pitchFamily="34" charset="0"/>
                <a:ea typeface="宋体" panose="02010600030101010101" pitchFamily="2" charset="-122"/>
              </a:rPr>
              <a:t>When a collision occurs, waits a random time before trying again</a:t>
            </a:r>
          </a:p>
          <a:p>
            <a:pPr lvl="1" eaLnBrk="1" hangingPunct="1"/>
            <a:r>
              <a:rPr lang="en-US" altLang="zh-CN" b="1" smtClean="0">
                <a:latin typeface="Arial" panose="020B0604020202020204" pitchFamily="34" charset="0"/>
                <a:ea typeface="宋体" panose="02010600030101010101" pitchFamily="2" charset="-122"/>
              </a:rPr>
              <a:t>Time is divided into discrete slots, 2</a:t>
            </a:r>
            <a:r>
              <a:rPr lang="el-GR" altLang="zh-CN" b="1" smtClean="0">
                <a:latin typeface="Arial" panose="020B0604020202020204" pitchFamily="34" charset="0"/>
              </a:rPr>
              <a:t>τ</a:t>
            </a:r>
            <a:r>
              <a:rPr lang="en-US" altLang="zh-CN" b="1" smtClean="0">
                <a:latin typeface="Arial" panose="020B0604020202020204" pitchFamily="34" charset="0"/>
                <a:ea typeface="宋体" panose="02010600030101010101" pitchFamily="2" charset="-122"/>
              </a:rPr>
              <a:t>.  </a:t>
            </a:r>
          </a:p>
          <a:p>
            <a:pPr eaLnBrk="1" hangingPunct="1">
              <a:buFontTx/>
              <a:buChar char="•"/>
            </a:pPr>
            <a:r>
              <a:rPr lang="en-US" altLang="zh-CN" b="1" smtClean="0">
                <a:latin typeface="Arial" panose="020B0604020202020204" pitchFamily="34" charset="0"/>
                <a:ea typeface="宋体" panose="02010600030101010101" pitchFamily="2" charset="-122"/>
              </a:rPr>
              <a:t>to dynamically adapt to the number of stations trying to send. </a:t>
            </a:r>
          </a:p>
          <a:p>
            <a:pPr eaLnBrk="1" hangingPunct="1">
              <a:buFontTx/>
              <a:buChar char="•"/>
            </a:pPr>
            <a:r>
              <a:rPr lang="en-US" altLang="zh-CN" b="1" smtClean="0">
                <a:latin typeface="Arial" panose="020B0604020202020204" pitchFamily="34" charset="0"/>
                <a:ea typeface="宋体" panose="02010600030101010101" pitchFamily="2" charset="-122"/>
              </a:rPr>
              <a:t>after i collisions, a random number between 0 and 2</a:t>
            </a:r>
            <a:r>
              <a:rPr lang="en-US" altLang="zh-CN" b="1" baseline="30000" smtClean="0">
                <a:latin typeface="Arial" panose="020B0604020202020204" pitchFamily="34" charset="0"/>
                <a:ea typeface="宋体" panose="02010600030101010101" pitchFamily="2" charset="-122"/>
              </a:rPr>
              <a:t>i</a:t>
            </a:r>
            <a:r>
              <a:rPr lang="en-US" altLang="zh-CN" b="1" smtClean="0">
                <a:latin typeface="Arial" panose="020B0604020202020204" pitchFamily="34" charset="0"/>
                <a:ea typeface="宋体" panose="02010600030101010101" pitchFamily="2" charset="-122"/>
              </a:rPr>
              <a:t> - 1 is chosen , and that number of slots is skipped before trying again. </a:t>
            </a:r>
            <a:endParaRPr lang="zh-CN" altLang="en-US" b="1" smtClean="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88F5A30-1AF0-497A-AEFE-0CC72682338C}" type="datetime1">
              <a:rPr lang="zh-CN" altLang="en-US" smtClean="0"/>
              <a:pPr/>
              <a:t>2019/10/24</a:t>
            </a:fld>
            <a:endParaRPr lang="en-US" altLang="zh-CN" smtClean="0"/>
          </a:p>
        </p:txBody>
      </p:sp>
      <p:sp>
        <p:nvSpPr>
          <p:cNvPr id="501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01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321DF4-57BF-4337-AD73-65392596AAD0}" type="slidenum">
              <a:rPr lang="zh-CN" altLang="en-US" smtClean="0"/>
              <a:pPr/>
              <a:t>46</a:t>
            </a:fld>
            <a:endParaRPr lang="en-US" altLang="zh-CN" smtClean="0"/>
          </a:p>
        </p:txBody>
      </p:sp>
      <p:sp>
        <p:nvSpPr>
          <p:cNvPr id="50181" name="Rectangle 4"/>
          <p:cNvSpPr>
            <a:spLocks noChangeArrowheads="1"/>
          </p:cNvSpPr>
          <p:nvPr/>
        </p:nvSpPr>
        <p:spPr bwMode="auto">
          <a:xfrm>
            <a:off x="673100" y="1296988"/>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n-US" altLang="zh-CN" sz="2000" b="1">
                <a:ea typeface="宋体" panose="02010600030101010101" pitchFamily="2" charset="-122"/>
              </a:rPr>
              <a:t>CSMA/CD</a:t>
            </a:r>
            <a:r>
              <a:rPr lang="zh-CN" altLang="en-US" sz="2000" b="1">
                <a:ea typeface="宋体" panose="02010600030101010101" pitchFamily="2" charset="-122"/>
              </a:rPr>
              <a:t>采用</a:t>
            </a:r>
            <a:r>
              <a:rPr lang="en-US" altLang="zh-CN" sz="2000" b="1">
                <a:ea typeface="宋体" panose="02010600030101010101" pitchFamily="2" charset="-122"/>
              </a:rPr>
              <a:t>1</a:t>
            </a:r>
            <a:r>
              <a:rPr lang="zh-CN" altLang="en-US" sz="2000" b="1">
                <a:latin typeface="宋体" panose="02010600030101010101" pitchFamily="2" charset="-122"/>
                <a:ea typeface="宋体" panose="02010600030101010101" pitchFamily="2" charset="-122"/>
              </a:rPr>
              <a:t>持续方式，遇到冲突后采用二进制指数退避技术：</a:t>
            </a:r>
          </a:p>
          <a:p>
            <a:pPr lvl="1" eaLnBrk="1" hangingPunct="1">
              <a:lnSpc>
                <a:spcPct val="90000"/>
              </a:lnSpc>
            </a:pPr>
            <a:r>
              <a:rPr lang="zh-CN" altLang="en-US" sz="2400" b="1">
                <a:latin typeface="宋体" panose="02010600030101010101" pitchFamily="2" charset="-122"/>
                <a:ea typeface="宋体" panose="02010600030101010101" pitchFamily="2" charset="-122"/>
              </a:rPr>
              <a:t>时间被分成离散的时槽，其长度等于在传输媒体上来回传输的时间，</a:t>
            </a:r>
            <a:r>
              <a:rPr lang="en-US" altLang="zh-CN" sz="2400" b="1">
                <a:ea typeface="宋体" panose="02010600030101010101" pitchFamily="2" charset="-122"/>
              </a:rPr>
              <a:t>802.3</a:t>
            </a:r>
            <a:r>
              <a:rPr lang="zh-CN" altLang="en-US" sz="2400" b="1">
                <a:latin typeface="宋体" panose="02010600030101010101" pitchFamily="2" charset="-122"/>
                <a:ea typeface="宋体" panose="02010600030101010101" pitchFamily="2" charset="-122"/>
              </a:rPr>
              <a:t>标准规定为</a:t>
            </a:r>
            <a:r>
              <a:rPr lang="en-US" altLang="zh-CN" sz="2400" b="1">
                <a:ea typeface="宋体" panose="02010600030101010101" pitchFamily="2" charset="-122"/>
              </a:rPr>
              <a:t>512</a:t>
            </a:r>
            <a:r>
              <a:rPr lang="zh-CN" altLang="en-US" sz="2400" b="1">
                <a:latin typeface="宋体" panose="02010600030101010101" pitchFamily="2" charset="-122"/>
                <a:ea typeface="宋体" panose="02010600030101010101" pitchFamily="2" charset="-122"/>
              </a:rPr>
              <a:t>比特时间。</a:t>
            </a:r>
          </a:p>
          <a:p>
            <a:pPr lvl="1" eaLnBrk="1" hangingPunct="1">
              <a:lnSpc>
                <a:spcPct val="90000"/>
              </a:lnSpc>
            </a:pPr>
            <a:r>
              <a:rPr lang="zh-CN" altLang="en-US" sz="2400" b="1">
                <a:latin typeface="宋体" panose="02010600030101010101" pitchFamily="2" charset="-122"/>
                <a:ea typeface="宋体" panose="02010600030101010101" pitchFamily="2" charset="-122"/>
              </a:rPr>
              <a:t>第一次冲突产生后，每个站点等待</a:t>
            </a:r>
            <a:r>
              <a:rPr lang="en-US" altLang="zh-CN" sz="2400" b="1">
                <a:ea typeface="宋体" panose="02010600030101010101" pitchFamily="2" charset="-122"/>
              </a:rPr>
              <a:t>0</a:t>
            </a:r>
            <a:r>
              <a:rPr lang="zh-CN" altLang="en-US" sz="2400" b="1">
                <a:latin typeface="宋体" panose="02010600030101010101" pitchFamily="2" charset="-122"/>
                <a:ea typeface="宋体" panose="02010600030101010101" pitchFamily="2" charset="-122"/>
              </a:rPr>
              <a:t>或</a:t>
            </a:r>
            <a:r>
              <a:rPr lang="en-US" altLang="zh-CN" sz="2400" b="1">
                <a:ea typeface="宋体" panose="02010600030101010101" pitchFamily="2" charset="-122"/>
              </a:rPr>
              <a:t>1</a:t>
            </a:r>
            <a:r>
              <a:rPr lang="zh-CN" altLang="en-US" sz="2400" b="1">
                <a:latin typeface="宋体" panose="02010600030101010101" pitchFamily="2" charset="-122"/>
                <a:ea typeface="宋体" panose="02010600030101010101" pitchFamily="2" charset="-122"/>
              </a:rPr>
              <a:t>个时槽后尝试重新发送。</a:t>
            </a:r>
          </a:p>
          <a:p>
            <a:pPr lvl="1" eaLnBrk="1" hangingPunct="1">
              <a:lnSpc>
                <a:spcPct val="90000"/>
              </a:lnSpc>
            </a:pPr>
            <a:r>
              <a:rPr lang="en-US" altLang="zh-CN" sz="2400" b="1">
                <a:latin typeface="宋体" panose="02010600030101010101" pitchFamily="2" charset="-122"/>
                <a:ea typeface="宋体" panose="02010600030101010101" pitchFamily="2" charset="-122"/>
              </a:rPr>
              <a:t>i</a:t>
            </a:r>
            <a:r>
              <a:rPr lang="zh-CN" altLang="en-US" sz="2400" b="1">
                <a:latin typeface="宋体" panose="02010600030101010101" pitchFamily="2" charset="-122"/>
                <a:ea typeface="宋体" panose="02010600030101010101" pitchFamily="2" charset="-122"/>
              </a:rPr>
              <a:t>次冲突后，等待的时槽数从</a:t>
            </a:r>
            <a:r>
              <a:rPr lang="en-US" altLang="zh-CN" sz="2400" b="1">
                <a:latin typeface="宋体" panose="02010600030101010101" pitchFamily="2" charset="-122"/>
                <a:ea typeface="宋体" panose="02010600030101010101" pitchFamily="2" charset="-122"/>
              </a:rPr>
              <a:t>0</a:t>
            </a:r>
            <a:r>
              <a:rPr lang="zh-CN" altLang="en-US" sz="2400" b="1">
                <a:latin typeface="宋体" panose="02010600030101010101" pitchFamily="2" charset="-122"/>
                <a:ea typeface="宋体" panose="02010600030101010101" pitchFamily="2" charset="-122"/>
              </a:rPr>
              <a:t>～</a:t>
            </a:r>
            <a:r>
              <a:rPr lang="en-US" altLang="zh-CN" sz="2400" b="1">
                <a:latin typeface="宋体" panose="02010600030101010101" pitchFamily="2" charset="-122"/>
                <a:ea typeface="宋体" panose="02010600030101010101" pitchFamily="2" charset="-122"/>
              </a:rPr>
              <a:t>2</a:t>
            </a:r>
            <a:r>
              <a:rPr lang="en-US" altLang="zh-CN" sz="2400" b="1" baseline="30000">
                <a:latin typeface="宋体" panose="02010600030101010101" pitchFamily="2" charset="-122"/>
                <a:ea typeface="宋体" panose="02010600030101010101" pitchFamily="2" charset="-122"/>
              </a:rPr>
              <a:t>i</a:t>
            </a:r>
            <a:r>
              <a:rPr lang="en-US" altLang="zh-CN" sz="2400" b="1">
                <a:latin typeface="宋体" panose="02010600030101010101" pitchFamily="2" charset="-122"/>
                <a:ea typeface="宋体" panose="02010600030101010101" pitchFamily="2" charset="-122"/>
              </a:rPr>
              <a:t>-1</a:t>
            </a:r>
            <a:r>
              <a:rPr lang="zh-CN" altLang="en-US" sz="2400" b="1">
                <a:latin typeface="宋体" panose="02010600030101010101" pitchFamily="2" charset="-122"/>
                <a:ea typeface="宋体" panose="02010600030101010101" pitchFamily="2" charset="-122"/>
              </a:rPr>
              <a:t>中随机选出 </a:t>
            </a:r>
          </a:p>
          <a:p>
            <a:pPr lvl="1" eaLnBrk="1" hangingPunct="1">
              <a:lnSpc>
                <a:spcPct val="90000"/>
              </a:lnSpc>
            </a:pPr>
            <a:r>
              <a:rPr lang="zh-CN" altLang="en-US" sz="2400" b="1">
                <a:latin typeface="宋体" panose="02010600030101010101" pitchFamily="2" charset="-122"/>
                <a:ea typeface="宋体" panose="02010600030101010101" pitchFamily="2" charset="-122"/>
              </a:rPr>
              <a:t>如果冲突的次数达到</a:t>
            </a:r>
            <a:r>
              <a:rPr lang="en-US" altLang="zh-CN" sz="2400" b="1">
                <a:ea typeface="宋体" panose="02010600030101010101" pitchFamily="2" charset="-122"/>
              </a:rPr>
              <a:t>10</a:t>
            </a:r>
            <a:r>
              <a:rPr lang="zh-CN" altLang="en-US" sz="2400" b="1">
                <a:latin typeface="宋体" panose="02010600030101010101" pitchFamily="2" charset="-122"/>
                <a:ea typeface="宋体" panose="02010600030101010101" pitchFamily="2" charset="-122"/>
              </a:rPr>
              <a:t>次后，随机等待的最大时槽数固定为</a:t>
            </a:r>
            <a:r>
              <a:rPr lang="en-US" altLang="zh-CN" sz="2400" b="1">
                <a:ea typeface="宋体" panose="02010600030101010101" pitchFamily="2" charset="-122"/>
              </a:rPr>
              <a:t>1023</a:t>
            </a:r>
            <a:r>
              <a:rPr lang="zh-CN" altLang="en-US" sz="2400" b="1">
                <a:latin typeface="宋体" panose="02010600030101010101" pitchFamily="2" charset="-122"/>
                <a:ea typeface="宋体" panose="02010600030101010101" pitchFamily="2" charset="-122"/>
              </a:rPr>
              <a:t>。在</a:t>
            </a:r>
            <a:r>
              <a:rPr lang="en-US" altLang="zh-CN" sz="2400" b="1">
                <a:ea typeface="宋体" panose="02010600030101010101" pitchFamily="2" charset="-122"/>
              </a:rPr>
              <a:t>16</a:t>
            </a:r>
            <a:r>
              <a:rPr lang="zh-CN" altLang="en-US" sz="2400" b="1">
                <a:latin typeface="宋体" panose="02010600030101010101" pitchFamily="2" charset="-122"/>
                <a:ea typeface="宋体" panose="02010600030101010101" pitchFamily="2" charset="-122"/>
              </a:rPr>
              <a:t>次冲突后，站点放弃传输，并报告一个错误。</a:t>
            </a:r>
            <a:r>
              <a:rPr lang="zh-CN" altLang="en-US" sz="2400" b="1">
                <a:ea typeface="宋体" panose="02010600030101010101" pitchFamily="2" charset="-122"/>
              </a:rPr>
              <a: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4EB816-783F-40AE-BC63-874E53CD9ED9}" type="datetime1">
              <a:rPr lang="zh-CN" altLang="en-US" smtClean="0"/>
              <a:pPr/>
              <a:t>2019/10/24</a:t>
            </a:fld>
            <a:endParaRPr lang="en-US" altLang="zh-CN" smtClean="0"/>
          </a:p>
        </p:txBody>
      </p:sp>
      <p:sp>
        <p:nvSpPr>
          <p:cNvPr id="5120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120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1CD886-D1F4-4577-8B2B-55FF831A49AF}" type="slidenum">
              <a:rPr lang="zh-CN" altLang="en-US" smtClean="0"/>
              <a:pPr/>
              <a:t>47</a:t>
            </a:fld>
            <a:endParaRPr lang="en-US" altLang="zh-CN" smtClean="0"/>
          </a:p>
        </p:txBody>
      </p:sp>
      <p:sp>
        <p:nvSpPr>
          <p:cNvPr id="5120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Ethernet Performance</a:t>
            </a:r>
          </a:p>
        </p:txBody>
      </p:sp>
      <p:sp>
        <p:nvSpPr>
          <p:cNvPr id="51206" name="Rectangle 3"/>
          <p:cNvSpPr>
            <a:spLocks noGrp="1" noChangeArrowheads="1"/>
          </p:cNvSpPr>
          <p:nvPr>
            <p:ph type="body" idx="1"/>
          </p:nvPr>
        </p:nvSpPr>
        <p:spPr>
          <a:xfrm>
            <a:off x="0" y="5505450"/>
            <a:ext cx="9144000" cy="838200"/>
          </a:xfrm>
        </p:spPr>
        <p:txBody>
          <a:bodyPr/>
          <a:lstStyle/>
          <a:p>
            <a:pPr algn="ctr" eaLnBrk="1" hangingPunct="1">
              <a:buFontTx/>
              <a:buNone/>
            </a:pPr>
            <a:r>
              <a:rPr lang="en-US" altLang="zh-CN" smtClean="0">
                <a:ea typeface="宋体" panose="02010600030101010101" pitchFamily="2" charset="-122"/>
              </a:rPr>
              <a:t>Efficiency of Ethernet at 10 Mbps with 512-bit slot times.</a:t>
            </a:r>
          </a:p>
        </p:txBody>
      </p:sp>
      <p:pic>
        <p:nvPicPr>
          <p:cNvPr id="51207"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66888" y="1287463"/>
            <a:ext cx="5381625" cy="3984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4BDFE1E-1765-4F44-8C57-FEA19B1C8523}" type="datetime1">
              <a:rPr lang="zh-CN" altLang="en-US" smtClean="0"/>
              <a:pPr/>
              <a:t>2019/10/24</a:t>
            </a:fld>
            <a:endParaRPr lang="en-US" altLang="zh-CN" smtClean="0"/>
          </a:p>
        </p:txBody>
      </p:sp>
      <p:sp>
        <p:nvSpPr>
          <p:cNvPr id="5222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222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46868E3-9A11-4C1D-BA2A-15FAABD200E8}" type="slidenum">
              <a:rPr lang="zh-CN" altLang="en-US" smtClean="0"/>
              <a:pPr/>
              <a:t>48</a:t>
            </a:fld>
            <a:endParaRPr lang="en-US" altLang="zh-CN" smtClean="0"/>
          </a:p>
        </p:txBody>
      </p:sp>
      <p:sp>
        <p:nvSpPr>
          <p:cNvPr id="5222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Switched Ethernet</a:t>
            </a:r>
          </a:p>
        </p:txBody>
      </p:sp>
      <p:sp>
        <p:nvSpPr>
          <p:cNvPr id="52230" name="Rectangle 3"/>
          <p:cNvSpPr>
            <a:spLocks noGrp="1" noChangeArrowheads="1"/>
          </p:cNvSpPr>
          <p:nvPr>
            <p:ph type="body" idx="1"/>
          </p:nvPr>
        </p:nvSpPr>
        <p:spPr>
          <a:xfrm>
            <a:off x="44450" y="5748338"/>
            <a:ext cx="9144000" cy="838200"/>
          </a:xfrm>
        </p:spPr>
        <p:txBody>
          <a:bodyPr/>
          <a:lstStyle/>
          <a:p>
            <a:pPr algn="ctr" eaLnBrk="1" hangingPunct="1">
              <a:buFontTx/>
              <a:buNone/>
            </a:pPr>
            <a:r>
              <a:rPr lang="en-US" altLang="zh-CN" smtClean="0">
                <a:ea typeface="宋体" panose="02010600030101010101" pitchFamily="2" charset="-122"/>
              </a:rPr>
              <a:t>A simple example of switched Ethernet.</a:t>
            </a:r>
          </a:p>
        </p:txBody>
      </p:sp>
      <p:pic>
        <p:nvPicPr>
          <p:cNvPr id="52231" name="Picture 4" descr="4-2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47738" y="2327275"/>
            <a:ext cx="7337425" cy="326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32" name="Rectangle 5"/>
          <p:cNvSpPr>
            <a:spLocks noChangeArrowheads="1"/>
          </p:cNvSpPr>
          <p:nvPr/>
        </p:nvSpPr>
        <p:spPr bwMode="auto">
          <a:xfrm>
            <a:off x="585788" y="1001713"/>
            <a:ext cx="8156575" cy="1466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a:ea typeface="宋体" panose="02010600030101010101" pitchFamily="2" charset="-122"/>
              </a:rPr>
              <a:t>        交换机以太网利用以太网交换机组网，既可以将计算机直连到交换机的端口上，也可以将它们连入一个网段，然后将这个网段连到交换机的端口。如果将计算机直接连到交换机的端口，那么它将独享该端口提供的带宽；如果计算机通过以太网连入交换机，那么该以太网上的所有计算机共享交换机端口提供的带宽。</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1F0908-8478-49AC-B617-9EC582AF1A21}" type="datetime1">
              <a:rPr lang="zh-CN" altLang="en-US" smtClean="0"/>
              <a:pPr/>
              <a:t>2019/10/24</a:t>
            </a:fld>
            <a:endParaRPr lang="en-US" altLang="zh-CN" smtClean="0"/>
          </a:p>
        </p:txBody>
      </p:sp>
      <p:sp>
        <p:nvSpPr>
          <p:cNvPr id="5325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325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D428D05-4B02-4FEB-9DED-2ABFA3AB743D}" type="slidenum">
              <a:rPr lang="zh-CN" altLang="en-US" smtClean="0"/>
              <a:pPr/>
              <a:t>49</a:t>
            </a:fld>
            <a:endParaRPr lang="en-US" altLang="zh-CN" smtClean="0"/>
          </a:p>
        </p:txBody>
      </p:sp>
      <p:sp>
        <p:nvSpPr>
          <p:cNvPr id="5325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Fast Ethernet</a:t>
            </a:r>
          </a:p>
        </p:txBody>
      </p:sp>
      <p:sp>
        <p:nvSpPr>
          <p:cNvPr id="53254" name="Rectangle 3"/>
          <p:cNvSpPr>
            <a:spLocks noGrp="1" noChangeArrowheads="1"/>
          </p:cNvSpPr>
          <p:nvPr>
            <p:ph type="body" idx="1"/>
          </p:nvPr>
        </p:nvSpPr>
        <p:spPr>
          <a:xfrm>
            <a:off x="-352425" y="5194300"/>
            <a:ext cx="9144000" cy="838200"/>
          </a:xfrm>
        </p:spPr>
        <p:txBody>
          <a:bodyPr/>
          <a:lstStyle/>
          <a:p>
            <a:pPr algn="ctr" eaLnBrk="1" hangingPunct="1">
              <a:buFontTx/>
              <a:buNone/>
            </a:pPr>
            <a:r>
              <a:rPr lang="en-US" altLang="zh-CN" smtClean="0">
                <a:ea typeface="宋体" panose="02010600030101010101" pitchFamily="2" charset="-122"/>
              </a:rPr>
              <a:t>The original fast Ethernet cabling.</a:t>
            </a:r>
          </a:p>
        </p:txBody>
      </p:sp>
      <p:pic>
        <p:nvPicPr>
          <p:cNvPr id="53255" name="Picture 4" descr="4-2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9263" y="3459163"/>
            <a:ext cx="8388350" cy="138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56" name="Rectangle 5"/>
          <p:cNvSpPr>
            <a:spLocks noChangeArrowheads="1"/>
          </p:cNvSpPr>
          <p:nvPr/>
        </p:nvSpPr>
        <p:spPr bwMode="auto">
          <a:xfrm>
            <a:off x="392113" y="1143000"/>
            <a:ext cx="8191500" cy="1920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000" b="1">
                <a:ea typeface="宋体" panose="02010600030101010101" pitchFamily="2" charset="-122"/>
              </a:rPr>
              <a:t>        快速以太网技术</a:t>
            </a:r>
            <a:r>
              <a:rPr lang="en-US" altLang="zh-CN" sz="2000" b="1">
                <a:ea typeface="宋体" panose="02010600030101010101" pitchFamily="2" charset="-122"/>
              </a:rPr>
              <a:t>100Base-T</a:t>
            </a:r>
            <a:r>
              <a:rPr lang="zh-CN" altLang="en-US" sz="2000" b="1">
                <a:ea typeface="宋体" panose="02010600030101010101" pitchFamily="2" charset="-122"/>
              </a:rPr>
              <a:t>是由</a:t>
            </a:r>
            <a:r>
              <a:rPr lang="en-US" altLang="zh-CN" sz="2000" b="1">
                <a:ea typeface="宋体" panose="02010600030101010101" pitchFamily="2" charset="-122"/>
              </a:rPr>
              <a:t>10Base-T</a:t>
            </a:r>
            <a:r>
              <a:rPr lang="zh-CN" altLang="en-US" sz="2000" b="1">
                <a:ea typeface="宋体" panose="02010600030101010101" pitchFamily="2" charset="-122"/>
              </a:rPr>
              <a:t>标准以太网发展而来的。其协议标准为</a:t>
            </a:r>
            <a:r>
              <a:rPr lang="en-US" altLang="zh-CN" sz="2000" b="1">
                <a:ea typeface="宋体" panose="02010600030101010101" pitchFamily="2" charset="-122"/>
              </a:rPr>
              <a:t>1995</a:t>
            </a:r>
            <a:r>
              <a:rPr lang="zh-CN" altLang="en-US" sz="2000" b="1">
                <a:ea typeface="宋体" panose="02010600030101010101" pitchFamily="2" charset="-122"/>
              </a:rPr>
              <a:t>年颁布的</a:t>
            </a:r>
            <a:r>
              <a:rPr lang="en-US" altLang="zh-CN" sz="2000" b="1">
                <a:ea typeface="宋体" panose="02010600030101010101" pitchFamily="2" charset="-122"/>
              </a:rPr>
              <a:t>IEEE 802.3u</a:t>
            </a:r>
            <a:r>
              <a:rPr lang="zh-CN" altLang="en-US" sz="2000" b="1">
                <a:ea typeface="宋体" panose="02010600030101010101" pitchFamily="2" charset="-122"/>
              </a:rPr>
              <a:t>，可支持</a:t>
            </a:r>
            <a:r>
              <a:rPr lang="en-US" altLang="zh-CN" sz="2000" b="1">
                <a:ea typeface="宋体" panose="02010600030101010101" pitchFamily="2" charset="-122"/>
              </a:rPr>
              <a:t>100 Mbps</a:t>
            </a:r>
            <a:r>
              <a:rPr lang="zh-CN" altLang="en-US" sz="2000" b="1">
                <a:ea typeface="宋体" panose="02010600030101010101" pitchFamily="2" charset="-122"/>
              </a:rPr>
              <a:t>的数据传输速率，并且与</a:t>
            </a:r>
            <a:r>
              <a:rPr lang="en-US" altLang="zh-CN" sz="2000" b="1">
                <a:ea typeface="宋体" panose="02010600030101010101" pitchFamily="2" charset="-122"/>
              </a:rPr>
              <a:t>10Base-T</a:t>
            </a:r>
            <a:r>
              <a:rPr lang="zh-CN" altLang="en-US" sz="2000" b="1">
                <a:ea typeface="宋体" panose="02010600030101010101" pitchFamily="2" charset="-122"/>
              </a:rPr>
              <a:t>一样可支持共享式与交换式两种使用环境，在交换式以太网环境中可以实现全双工通信。</a:t>
            </a:r>
            <a:r>
              <a:rPr lang="en-US" altLang="zh-CN" sz="2000" b="1">
                <a:ea typeface="宋体" panose="02010600030101010101" pitchFamily="2" charset="-122"/>
              </a:rPr>
              <a:t>IEEE 802.3u</a:t>
            </a:r>
            <a:r>
              <a:rPr lang="zh-CN" altLang="en-US" sz="2000" b="1">
                <a:ea typeface="宋体" panose="02010600030101010101" pitchFamily="2" charset="-122"/>
              </a:rPr>
              <a:t>在</a:t>
            </a:r>
            <a:r>
              <a:rPr lang="en-US" altLang="zh-CN" sz="2000" b="1">
                <a:ea typeface="宋体" panose="02010600030101010101" pitchFamily="2" charset="-122"/>
              </a:rPr>
              <a:t>MAC</a:t>
            </a:r>
            <a:r>
              <a:rPr lang="zh-CN" altLang="en-US" sz="2000" b="1">
                <a:ea typeface="宋体" panose="02010600030101010101" pitchFamily="2" charset="-122"/>
              </a:rPr>
              <a:t>子层仍采用</a:t>
            </a:r>
            <a:r>
              <a:rPr lang="en-US" altLang="zh-CN" sz="2000" b="1">
                <a:ea typeface="宋体" panose="02010600030101010101" pitchFamily="2" charset="-122"/>
              </a:rPr>
              <a:t>CSMA/CD</a:t>
            </a:r>
            <a:r>
              <a:rPr lang="zh-CN" altLang="en-US" sz="2000" b="1">
                <a:ea typeface="宋体" panose="02010600030101010101" pitchFamily="2" charset="-122"/>
              </a:rPr>
              <a:t>作为介质访问控制协议，并保留了</a:t>
            </a:r>
            <a:r>
              <a:rPr lang="en-US" altLang="zh-CN" sz="2000" b="1">
                <a:ea typeface="宋体" panose="02010600030101010101" pitchFamily="2" charset="-122"/>
              </a:rPr>
              <a:t>IEEE 802.3</a:t>
            </a:r>
            <a:r>
              <a:rPr lang="zh-CN" altLang="en-US" sz="2000" b="1">
                <a:ea typeface="宋体" panose="02010600030101010101" pitchFamily="2" charset="-122"/>
              </a:rPr>
              <a:t>的帧格式。</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70E2612-434A-4B78-B193-4E28B179C79A}" type="datetime1">
              <a:rPr lang="zh-CN" altLang="en-US" smtClean="0"/>
              <a:pPr/>
              <a:t>2019/10/24</a:t>
            </a:fld>
            <a:endParaRPr lang="en-US" altLang="zh-CN" smtClean="0"/>
          </a:p>
        </p:txBody>
      </p:sp>
      <p:sp>
        <p:nvSpPr>
          <p:cNvPr id="819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19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92D1AD-1D8F-4720-B434-2B15B7F00542}" type="slidenum">
              <a:rPr lang="zh-CN" altLang="en-US" smtClean="0"/>
              <a:pPr/>
              <a:t>5</a:t>
            </a:fld>
            <a:endParaRPr lang="en-US" altLang="zh-CN" smtClean="0"/>
          </a:p>
        </p:txBody>
      </p:sp>
      <p:sp>
        <p:nvSpPr>
          <p:cNvPr id="819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Channel Allocation Problem(2)</a:t>
            </a:r>
            <a:endParaRPr lang="zh-CN" altLang="en-US" smtClean="0">
              <a:ea typeface="宋体" panose="02010600030101010101" pitchFamily="2" charset="-122"/>
            </a:endParaRPr>
          </a:p>
        </p:txBody>
      </p:sp>
      <p:sp>
        <p:nvSpPr>
          <p:cNvPr id="8198" name="Rectangle 4"/>
          <p:cNvSpPr>
            <a:spLocks noChangeArrowheads="1"/>
          </p:cNvSpPr>
          <p:nvPr/>
        </p:nvSpPr>
        <p:spPr bwMode="auto">
          <a:xfrm>
            <a:off x="341313" y="1250950"/>
            <a:ext cx="8062912" cy="337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ea typeface="宋体" panose="02010600030101010101" pitchFamily="2" charset="-122"/>
              </a:rPr>
              <a:t>    通常，可将信道分配方法划分为两类：静态分配方法和动态分配方法。</a:t>
            </a:r>
          </a:p>
          <a:p>
            <a:pPr eaLnBrk="1" hangingPunct="1"/>
            <a:r>
              <a:rPr lang="en-US" altLang="zh-CN" sz="2400" b="1">
                <a:ea typeface="宋体" panose="02010600030101010101" pitchFamily="2" charset="-122"/>
              </a:rPr>
              <a:t>1</a:t>
            </a:r>
            <a:r>
              <a:rPr lang="zh-CN" altLang="en-US" sz="2400" b="1">
                <a:ea typeface="宋体" panose="02010600030101010101" pitchFamily="2" charset="-122"/>
              </a:rPr>
              <a:t>．静态分配方法</a:t>
            </a:r>
          </a:p>
          <a:p>
            <a:pPr eaLnBrk="1" hangingPunct="1"/>
            <a:r>
              <a:rPr lang="zh-CN" altLang="en-US" sz="2400" b="1">
                <a:ea typeface="宋体" panose="02010600030101010101" pitchFamily="2" charset="-122"/>
              </a:rPr>
              <a:t>    所谓静态分配方法，也是传统的分配方法，它采用频分多路复用、时分多路复用或</a:t>
            </a:r>
            <a:r>
              <a:rPr lang="en-US" altLang="zh-CN" sz="2400" b="1">
                <a:ea typeface="宋体" panose="02010600030101010101" pitchFamily="2" charset="-122"/>
              </a:rPr>
              <a:t>CDMA</a:t>
            </a:r>
            <a:r>
              <a:rPr lang="zh-CN" altLang="en-US" sz="2400" b="1">
                <a:ea typeface="宋体" panose="02010600030101010101" pitchFamily="2" charset="-122"/>
              </a:rPr>
              <a:t>将单个信道划分后静态地分配给多个用户。</a:t>
            </a:r>
          </a:p>
          <a:p>
            <a:pPr eaLnBrk="1" hangingPunct="1"/>
            <a:r>
              <a:rPr lang="zh-CN" altLang="en-US" sz="2400" b="1">
                <a:ea typeface="宋体" panose="02010600030101010101" pitchFamily="2" charset="-122"/>
              </a:rPr>
              <a:t>    当用户站数较多或使用信道的站数在不断变化或者通信量的变化具有突发性时，静态频分多路复用方法的性能较差，因此，传统的静态分配方法，不完全适合计算机网络。</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163667E-95FB-4E55-964E-5A124869BDD6}" type="datetime1">
              <a:rPr lang="zh-CN" altLang="en-US" smtClean="0"/>
              <a:pPr/>
              <a:t>2019/10/24</a:t>
            </a:fld>
            <a:endParaRPr lang="en-US" altLang="zh-CN" smtClean="0"/>
          </a:p>
        </p:txBody>
      </p:sp>
      <p:sp>
        <p:nvSpPr>
          <p:cNvPr id="5427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427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CF3CDE4-5F62-4DFC-9AD8-A4E99F9A231F}" type="slidenum">
              <a:rPr lang="zh-CN" altLang="en-US" smtClean="0"/>
              <a:pPr/>
              <a:t>50</a:t>
            </a:fld>
            <a:endParaRPr lang="en-US" altLang="zh-CN" smtClean="0"/>
          </a:p>
        </p:txBody>
      </p:sp>
      <p:sp>
        <p:nvSpPr>
          <p:cNvPr id="5427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Fast Ethernet (Example)</a:t>
            </a:r>
            <a:endParaRPr lang="zh-CN" altLang="en-US" smtClean="0">
              <a:ea typeface="宋体" panose="02010600030101010101" pitchFamily="2" charset="-122"/>
            </a:endParaRPr>
          </a:p>
        </p:txBody>
      </p:sp>
      <p:sp>
        <p:nvSpPr>
          <p:cNvPr id="54278" name="Rectangle 4"/>
          <p:cNvSpPr>
            <a:spLocks noChangeArrowheads="1"/>
          </p:cNvSpPr>
          <p:nvPr/>
        </p:nvSpPr>
        <p:spPr bwMode="auto">
          <a:xfrm>
            <a:off x="500063" y="1287463"/>
            <a:ext cx="8080375" cy="148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None/>
            </a:pPr>
            <a:r>
              <a:rPr lang="zh-CN" altLang="en-US" sz="2000" b="1">
                <a:latin typeface="宋体" panose="02010600030101010101" pitchFamily="2" charset="-122"/>
                <a:ea typeface="宋体" panose="02010600030101010101" pitchFamily="2" charset="-122"/>
              </a:rPr>
              <a:t>    采用快速以太网集线器作为中央设备（</a:t>
            </a:r>
            <a:r>
              <a:rPr lang="en-US" altLang="zh-CN" sz="2000" b="1">
                <a:latin typeface="宋体" panose="02010600030101010101" pitchFamily="2" charset="-122"/>
                <a:ea typeface="宋体" panose="02010600030101010101" pitchFamily="2" charset="-122"/>
              </a:rPr>
              <a:t>100Base-TX</a:t>
            </a:r>
            <a:r>
              <a:rPr lang="zh-CN" altLang="en-US" sz="2000" b="1">
                <a:latin typeface="宋体" panose="02010600030101010101" pitchFamily="2" charset="-122"/>
                <a:ea typeface="宋体" panose="02010600030101010101" pitchFamily="2" charset="-122"/>
              </a:rPr>
              <a:t>集线器），使用非屏蔽</a:t>
            </a:r>
            <a:r>
              <a:rPr lang="en-US" altLang="zh-CN" sz="2000" b="1">
                <a:latin typeface="宋体" panose="02010600030101010101" pitchFamily="2" charset="-122"/>
                <a:ea typeface="宋体" panose="02010600030101010101" pitchFamily="2" charset="-122"/>
              </a:rPr>
              <a:t>5</a:t>
            </a:r>
            <a:r>
              <a:rPr lang="zh-CN" altLang="en-US" sz="2000" b="1">
                <a:latin typeface="宋体" panose="02010600030101010101" pitchFamily="2" charset="-122"/>
                <a:ea typeface="宋体" panose="02010600030101010101" pitchFamily="2" charset="-122"/>
              </a:rPr>
              <a:t>类双绞线以星型连接的方式连接以太网节点（工作站和服务器），以及连接另一个快速以太网集线器和</a:t>
            </a:r>
            <a:r>
              <a:rPr lang="en-US" altLang="zh-CN" sz="2000" b="1">
                <a:latin typeface="宋体" panose="02010600030101010101" pitchFamily="2" charset="-122"/>
                <a:ea typeface="宋体" panose="02010600030101010101" pitchFamily="2" charset="-122"/>
              </a:rPr>
              <a:t>10Base-T</a:t>
            </a:r>
            <a:r>
              <a:rPr lang="zh-CN" altLang="en-US" sz="2000" b="1">
                <a:latin typeface="宋体" panose="02010600030101010101" pitchFamily="2" charset="-122"/>
                <a:ea typeface="宋体" panose="02010600030101010101" pitchFamily="2" charset="-122"/>
              </a:rPr>
              <a:t>的共享集线器。</a:t>
            </a:r>
          </a:p>
        </p:txBody>
      </p:sp>
      <p:pic>
        <p:nvPicPr>
          <p:cNvPr id="54279"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22425" y="2498725"/>
            <a:ext cx="6192838" cy="3268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B4921F-96A9-4D19-903A-F830158303CB}" type="datetime1">
              <a:rPr lang="zh-CN" altLang="en-US" smtClean="0"/>
              <a:pPr/>
              <a:t>2019/10/24</a:t>
            </a:fld>
            <a:endParaRPr lang="en-US" altLang="zh-CN" smtClean="0"/>
          </a:p>
        </p:txBody>
      </p:sp>
      <p:sp>
        <p:nvSpPr>
          <p:cNvPr id="552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53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D107C39-0959-4978-B213-FF7E3794D226}" type="slidenum">
              <a:rPr lang="zh-CN" altLang="en-US" smtClean="0"/>
              <a:pPr/>
              <a:t>51</a:t>
            </a:fld>
            <a:endParaRPr lang="en-US" altLang="zh-CN" smtClean="0"/>
          </a:p>
        </p:txBody>
      </p:sp>
      <p:sp>
        <p:nvSpPr>
          <p:cNvPr id="5530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Gigabit Ethernet</a:t>
            </a:r>
          </a:p>
        </p:txBody>
      </p:sp>
      <p:sp>
        <p:nvSpPr>
          <p:cNvPr id="55302" name="Rectangle 3"/>
          <p:cNvSpPr>
            <a:spLocks noGrp="1" noChangeArrowheads="1"/>
          </p:cNvSpPr>
          <p:nvPr>
            <p:ph type="body" idx="1"/>
          </p:nvPr>
        </p:nvSpPr>
        <p:spPr>
          <a:xfrm>
            <a:off x="1200150" y="5661025"/>
            <a:ext cx="7153275" cy="1052513"/>
          </a:xfrm>
        </p:spPr>
        <p:txBody>
          <a:bodyPr/>
          <a:lstStyle/>
          <a:p>
            <a:pP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A two-station Ethernet. </a:t>
            </a: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A multistation Ethernet.</a:t>
            </a:r>
          </a:p>
        </p:txBody>
      </p:sp>
      <p:pic>
        <p:nvPicPr>
          <p:cNvPr id="55303" name="Picture 4" descr="4-2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4525" y="1709738"/>
            <a:ext cx="7864475" cy="298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86BF95A-E7FB-414A-8432-6C66D72B3131}" type="datetime1">
              <a:rPr lang="zh-CN" altLang="en-US" smtClean="0"/>
              <a:pPr/>
              <a:t>2019/10/24</a:t>
            </a:fld>
            <a:endParaRPr lang="en-US" altLang="zh-CN" smtClean="0"/>
          </a:p>
        </p:txBody>
      </p:sp>
      <p:sp>
        <p:nvSpPr>
          <p:cNvPr id="563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63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A7AB3B3-7681-4213-BE1A-109B9E88BEDD}" type="slidenum">
              <a:rPr lang="zh-CN" altLang="en-US" smtClean="0"/>
              <a:pPr/>
              <a:t>52</a:t>
            </a:fld>
            <a:endParaRPr lang="en-US" altLang="zh-CN" smtClean="0"/>
          </a:p>
        </p:txBody>
      </p:sp>
      <p:sp>
        <p:nvSpPr>
          <p:cNvPr id="5632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Gigabit Ethernet (2)</a:t>
            </a:r>
          </a:p>
        </p:txBody>
      </p:sp>
      <p:sp>
        <p:nvSpPr>
          <p:cNvPr id="56326" name="Rectangle 3"/>
          <p:cNvSpPr>
            <a:spLocks noGrp="1" noChangeArrowheads="1"/>
          </p:cNvSpPr>
          <p:nvPr>
            <p:ph type="body" idx="1"/>
          </p:nvPr>
        </p:nvSpPr>
        <p:spPr>
          <a:xfrm>
            <a:off x="46038" y="4933950"/>
            <a:ext cx="9144000" cy="838200"/>
          </a:xfrm>
        </p:spPr>
        <p:txBody>
          <a:bodyPr/>
          <a:lstStyle/>
          <a:p>
            <a:pPr algn="ctr" eaLnBrk="1" hangingPunct="1">
              <a:buFontTx/>
              <a:buNone/>
            </a:pPr>
            <a:r>
              <a:rPr lang="en-US" altLang="zh-CN" smtClean="0">
                <a:ea typeface="宋体" panose="02010600030101010101" pitchFamily="2" charset="-122"/>
              </a:rPr>
              <a:t>Gigabit Ethernet cabling.</a:t>
            </a:r>
          </a:p>
        </p:txBody>
      </p:sp>
      <p:pic>
        <p:nvPicPr>
          <p:cNvPr id="56327" name="Picture 4" descr="4-2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7375" y="2249488"/>
            <a:ext cx="8059738" cy="2208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p:txBody>
          <a:bodyPr/>
          <a:lstStyle/>
          <a:p>
            <a:r>
              <a:rPr lang="en-US" altLang="zh-CN" smtClean="0">
                <a:ea typeface="宋体" panose="02010600030101010101" pitchFamily="2" charset="-122"/>
              </a:rPr>
              <a:t>Wireless LANs</a:t>
            </a:r>
          </a:p>
        </p:txBody>
      </p:sp>
      <p:sp>
        <p:nvSpPr>
          <p:cNvPr id="57347" name="Rectangle 3"/>
          <p:cNvSpPr>
            <a:spLocks noGrp="1" noChangeArrowheads="1"/>
          </p:cNvSpPr>
          <p:nvPr>
            <p:ph idx="4294967295"/>
          </p:nvPr>
        </p:nvSpPr>
        <p:spPr>
          <a:xfrm>
            <a:off x="53975" y="2020888"/>
            <a:ext cx="9144000" cy="838200"/>
          </a:xfrm>
        </p:spPr>
        <p:txBody>
          <a:bodyPr/>
          <a:lstStyle/>
          <a:p>
            <a:pPr lvl="1"/>
            <a:r>
              <a:rPr lang="en-US" altLang="zh-CN" smtClean="0">
                <a:ea typeface="宋体" panose="02010600030101010101" pitchFamily="2" charset="-122"/>
              </a:rPr>
              <a:t>802.11 architecture/protocol stack »</a:t>
            </a:r>
          </a:p>
          <a:p>
            <a:pPr lvl="1"/>
            <a:r>
              <a:rPr lang="en-US" altLang="zh-CN" smtClean="0">
                <a:ea typeface="宋体" panose="02010600030101010101" pitchFamily="2" charset="-122"/>
              </a:rPr>
              <a:t>802.11 physical layer »</a:t>
            </a:r>
          </a:p>
          <a:p>
            <a:pPr lvl="1"/>
            <a:r>
              <a:rPr lang="en-US" altLang="zh-CN" smtClean="0">
                <a:ea typeface="宋体" panose="02010600030101010101" pitchFamily="2" charset="-122"/>
              </a:rPr>
              <a:t>802.11 MAC »</a:t>
            </a:r>
          </a:p>
          <a:p>
            <a:pPr lvl="1"/>
            <a:r>
              <a:rPr lang="en-US" altLang="zh-CN" smtClean="0">
                <a:ea typeface="宋体" panose="02010600030101010101" pitchFamily="2" charset="-122"/>
              </a:rPr>
              <a:t>802.11 frames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smtClean="0">
                <a:ea typeface="宋体" panose="02010600030101010101" pitchFamily="2" charset="-122"/>
              </a:rPr>
              <a:t>802.11 Architecture/Protocol Stack (1)</a:t>
            </a:r>
          </a:p>
        </p:txBody>
      </p:sp>
      <p:sp>
        <p:nvSpPr>
          <p:cNvPr id="58371" name="Rectangle 3"/>
          <p:cNvSpPr>
            <a:spLocks noGrp="1" noChangeArrowheads="1"/>
          </p:cNvSpPr>
          <p:nvPr>
            <p:ph idx="1"/>
          </p:nvPr>
        </p:nvSpPr>
        <p:spPr>
          <a:xfrm>
            <a:off x="914400" y="1477963"/>
            <a:ext cx="7789863" cy="4598987"/>
          </a:xfrm>
        </p:spPr>
        <p:txBody>
          <a:bodyPr/>
          <a:lstStyle/>
          <a:p>
            <a:pPr>
              <a:buFontTx/>
              <a:buNone/>
            </a:pPr>
            <a:r>
              <a:rPr lang="fr-FR" altLang="zh-CN" smtClean="0">
                <a:ea typeface="宋体" panose="02010600030101010101" pitchFamily="2" charset="-122"/>
              </a:rPr>
              <a:t>Wireless clients </a:t>
            </a:r>
            <a:r>
              <a:rPr lang="en-US" altLang="zh-CN" smtClean="0">
                <a:ea typeface="宋体" panose="02010600030101010101" pitchFamily="2" charset="-122"/>
              </a:rPr>
              <a:t>associate </a:t>
            </a:r>
            <a:r>
              <a:rPr lang="fr-FR" altLang="zh-CN" smtClean="0">
                <a:ea typeface="宋体" panose="02010600030101010101" pitchFamily="2" charset="-122"/>
              </a:rPr>
              <a:t>to a wired AP (Access Point)</a:t>
            </a:r>
          </a:p>
          <a:p>
            <a:pPr lvl="1"/>
            <a:r>
              <a:rPr lang="fr-FR" altLang="zh-CN" smtClean="0">
                <a:ea typeface="宋体" panose="02010600030101010101" pitchFamily="2" charset="-122"/>
              </a:rPr>
              <a:t>Called infrastructure mode; </a:t>
            </a:r>
          </a:p>
          <a:p>
            <a:pPr lvl="1"/>
            <a:r>
              <a:rPr lang="fr-FR" altLang="zh-CN" smtClean="0">
                <a:ea typeface="宋体" panose="02010600030101010101" pitchFamily="2" charset="-122"/>
              </a:rPr>
              <a:t>there is also </a:t>
            </a:r>
            <a:r>
              <a:rPr lang="en-US" altLang="zh-CN" smtClean="0">
                <a:ea typeface="宋体" panose="02010600030101010101" pitchFamily="2" charset="-122"/>
              </a:rPr>
              <a:t>ad hoc mode with no AP, but that is rare.</a:t>
            </a:r>
          </a:p>
          <a:p>
            <a:pPr lvl="1">
              <a:buFontTx/>
              <a:buNone/>
            </a:pPr>
            <a:endParaRPr lang="en-US" altLang="zh-CN" smtClean="0">
              <a:ea typeface="宋体" panose="02010600030101010101" pitchFamily="2" charset="-122"/>
            </a:endParaRPr>
          </a:p>
        </p:txBody>
      </p:sp>
      <p:grpSp>
        <p:nvGrpSpPr>
          <p:cNvPr id="58372" name="Group 11"/>
          <p:cNvGrpSpPr>
            <a:grpSpLocks/>
          </p:cNvGrpSpPr>
          <p:nvPr/>
        </p:nvGrpSpPr>
        <p:grpSpPr bwMode="auto">
          <a:xfrm>
            <a:off x="1830388" y="3278188"/>
            <a:ext cx="5549900" cy="2919412"/>
            <a:chOff x="762000" y="1447800"/>
            <a:chExt cx="6688931" cy="3667919"/>
          </a:xfrm>
        </p:grpSpPr>
        <p:pic>
          <p:nvPicPr>
            <p:cNvPr id="58373"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93069" y="1742281"/>
              <a:ext cx="5757862" cy="3373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4" name="TextBox 4"/>
            <p:cNvSpPr txBox="1">
              <a:spLocks noChangeArrowheads="1"/>
            </p:cNvSpPr>
            <p:nvPr/>
          </p:nvSpPr>
          <p:spPr bwMode="auto">
            <a:xfrm>
              <a:off x="762000" y="1676400"/>
              <a:ext cx="16002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en-US" altLang="zh-CN">
                  <a:ea typeface="宋体" panose="02010600030101010101" pitchFamily="2" charset="-122"/>
                </a:rPr>
                <a:t>Access</a:t>
              </a:r>
              <a:br>
                <a:rPr lang="en-US" altLang="zh-CN">
                  <a:ea typeface="宋体" panose="02010600030101010101" pitchFamily="2" charset="-122"/>
                </a:rPr>
              </a:br>
              <a:r>
                <a:rPr lang="en-US" altLang="zh-CN">
                  <a:ea typeface="宋体" panose="02010600030101010101" pitchFamily="2" charset="-122"/>
                </a:rPr>
                <a:t>Point</a:t>
              </a:r>
            </a:p>
          </p:txBody>
        </p:sp>
        <p:sp>
          <p:nvSpPr>
            <p:cNvPr id="58375" name="TextBox 5"/>
            <p:cNvSpPr txBox="1">
              <a:spLocks noChangeArrowheads="1"/>
            </p:cNvSpPr>
            <p:nvPr/>
          </p:nvSpPr>
          <p:spPr bwMode="auto">
            <a:xfrm>
              <a:off x="838200" y="3276600"/>
              <a:ext cx="1066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en-US" altLang="zh-CN">
                  <a:ea typeface="宋体" panose="02010600030101010101" pitchFamily="2" charset="-122"/>
                </a:rPr>
                <a:t>Client</a:t>
              </a:r>
            </a:p>
          </p:txBody>
        </p:sp>
        <p:sp>
          <p:nvSpPr>
            <p:cNvPr id="58376" name="TextBox 6"/>
            <p:cNvSpPr txBox="1">
              <a:spLocks noChangeArrowheads="1"/>
            </p:cNvSpPr>
            <p:nvPr/>
          </p:nvSpPr>
          <p:spPr bwMode="auto">
            <a:xfrm>
              <a:off x="3810000" y="1447800"/>
              <a:ext cx="1981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ea typeface="宋体" panose="02010600030101010101" pitchFamily="2" charset="-122"/>
                </a:rPr>
                <a:t>To Network</a:t>
              </a: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smtClean="0">
                <a:latin typeface="Arial" panose="020B0604020202020204" pitchFamily="34" charset="0"/>
                <a:ea typeface="宋体" panose="02010600030101010101" pitchFamily="2" charset="-122"/>
                <a:cs typeface="Arial" panose="020B0604020202020204" pitchFamily="34" charset="0"/>
              </a:rPr>
              <a:t>802.11 Architecture/Protocol Stack (2)</a:t>
            </a:r>
          </a:p>
        </p:txBody>
      </p:sp>
      <p:sp>
        <p:nvSpPr>
          <p:cNvPr id="59395" name="Rectangle 3"/>
          <p:cNvSpPr>
            <a:spLocks noGrp="1" noChangeArrowheads="1"/>
          </p:cNvSpPr>
          <p:nvPr>
            <p:ph idx="1"/>
          </p:nvPr>
        </p:nvSpPr>
        <p:spPr>
          <a:xfrm>
            <a:off x="1001713" y="1255713"/>
            <a:ext cx="7789862" cy="4600575"/>
          </a:xfrm>
        </p:spPr>
        <p:txBody>
          <a:bodyPr/>
          <a:lstStyle/>
          <a:p>
            <a:pPr eaLnBrk="1" hangingPunct="1">
              <a:buFontTx/>
              <a:buNone/>
            </a:pPr>
            <a:r>
              <a:rPr lang="en-US" altLang="zh-CN" smtClean="0">
                <a:latin typeface="Arial" panose="020B0604020202020204" pitchFamily="34" charset="0"/>
                <a:ea typeface="宋体" panose="02010600030101010101" pitchFamily="2" charset="-122"/>
                <a:cs typeface="Arial" panose="020B0604020202020204" pitchFamily="34" charset="0"/>
              </a:rPr>
              <a:t>MAC is used across different physical layers</a:t>
            </a:r>
          </a:p>
        </p:txBody>
      </p:sp>
      <p:pic>
        <p:nvPicPr>
          <p:cNvPr id="59396"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57275" y="1654175"/>
            <a:ext cx="5940425" cy="287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6" name="Content Placeholder 6"/>
          <p:cNvGraphicFramePr>
            <a:graphicFrameLocks/>
          </p:cNvGraphicFramePr>
          <p:nvPr/>
        </p:nvGraphicFramePr>
        <p:xfrm>
          <a:off x="1931988" y="4637088"/>
          <a:ext cx="5280025" cy="1524000"/>
        </p:xfrm>
        <a:graphic>
          <a:graphicData uri="http://schemas.openxmlformats.org/drawingml/2006/table">
            <a:tbl>
              <a:tblPr firstRow="1" bandRow="1">
                <a:tableStyleId>{5C22544A-7EE6-4342-B048-85BDC9FD1C3A}</a:tableStyleId>
              </a:tblPr>
              <a:tblGrid>
                <a:gridCol w="999326"/>
                <a:gridCol w="2692216"/>
                <a:gridCol w="1588483"/>
              </a:tblGrid>
              <a:tr h="227704">
                <a:tc>
                  <a:txBody>
                    <a:bodyPr/>
                    <a:lstStyle/>
                    <a:p>
                      <a:pPr algn="l"/>
                      <a:r>
                        <a:rPr lang="en-US" sz="1400" dirty="0" smtClean="0">
                          <a:ln>
                            <a:noFill/>
                          </a:ln>
                          <a:solidFill>
                            <a:schemeClr val="tx1"/>
                          </a:solidFill>
                          <a:latin typeface="Arial" pitchFamily="34" charset="0"/>
                          <a:cs typeface="Arial" pitchFamily="34" charset="0"/>
                        </a:rPr>
                        <a:t>Name</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smtClean="0">
                          <a:ln>
                            <a:noFill/>
                          </a:ln>
                          <a:solidFill>
                            <a:schemeClr val="tx1"/>
                          </a:solidFill>
                          <a:latin typeface="Arial" pitchFamily="34" charset="0"/>
                          <a:cs typeface="Arial" pitchFamily="34" charset="0"/>
                        </a:rPr>
                        <a:t>Technique</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smtClean="0">
                          <a:ln>
                            <a:noFill/>
                          </a:ln>
                          <a:solidFill>
                            <a:schemeClr val="tx1"/>
                          </a:solidFill>
                          <a:latin typeface="Arial" pitchFamily="34" charset="0"/>
                          <a:cs typeface="Arial" pitchFamily="34" charset="0"/>
                        </a:rPr>
                        <a:t>Max. Bit Rate</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704">
                <a:tc>
                  <a:txBody>
                    <a:bodyPr/>
                    <a:lstStyle/>
                    <a:p>
                      <a:pPr algn="l"/>
                      <a:r>
                        <a:rPr lang="en-US" sz="1400" dirty="0" smtClean="0">
                          <a:ln>
                            <a:noFill/>
                          </a:ln>
                          <a:solidFill>
                            <a:schemeClr val="tx1"/>
                          </a:solidFill>
                          <a:latin typeface="Arial" pitchFamily="34" charset="0"/>
                          <a:cs typeface="Arial" pitchFamily="34" charset="0"/>
                        </a:rPr>
                        <a:t>802.11b</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smtClean="0">
                          <a:ln>
                            <a:noFill/>
                          </a:ln>
                          <a:solidFill>
                            <a:schemeClr val="tx1"/>
                          </a:solidFill>
                          <a:latin typeface="Arial" pitchFamily="34" charset="0"/>
                          <a:cs typeface="Arial" pitchFamily="34" charset="0"/>
                        </a:rPr>
                        <a:t>Spread spectrum,</a:t>
                      </a:r>
                      <a:r>
                        <a:rPr lang="en-US" sz="1400" baseline="0" dirty="0" smtClean="0">
                          <a:ln>
                            <a:noFill/>
                          </a:ln>
                          <a:solidFill>
                            <a:schemeClr val="tx1"/>
                          </a:solidFill>
                          <a:latin typeface="Arial" pitchFamily="34" charset="0"/>
                          <a:cs typeface="Arial" pitchFamily="34" charset="0"/>
                        </a:rPr>
                        <a:t> 2.4 GHz</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smtClean="0">
                          <a:ln>
                            <a:noFill/>
                          </a:ln>
                          <a:solidFill>
                            <a:schemeClr val="tx1"/>
                          </a:solidFill>
                          <a:latin typeface="Arial" pitchFamily="34" charset="0"/>
                          <a:cs typeface="Arial" pitchFamily="34" charset="0"/>
                        </a:rPr>
                        <a:t>11 Mbps</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704">
                <a:tc>
                  <a:txBody>
                    <a:bodyPr/>
                    <a:lstStyle/>
                    <a:p>
                      <a:pPr algn="l"/>
                      <a:r>
                        <a:rPr lang="en-US" sz="1400" dirty="0" smtClean="0">
                          <a:ln>
                            <a:noFill/>
                          </a:ln>
                          <a:solidFill>
                            <a:schemeClr val="tx1"/>
                          </a:solidFill>
                          <a:latin typeface="Arial" pitchFamily="34" charset="0"/>
                          <a:cs typeface="Arial" pitchFamily="34" charset="0"/>
                        </a:rPr>
                        <a:t>802.11g</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smtClean="0">
                          <a:ln>
                            <a:noFill/>
                          </a:ln>
                          <a:solidFill>
                            <a:schemeClr val="tx1"/>
                          </a:solidFill>
                          <a:latin typeface="Arial" pitchFamily="34" charset="0"/>
                          <a:cs typeface="Arial" pitchFamily="34" charset="0"/>
                        </a:rPr>
                        <a:t>OFDM, 2.4</a:t>
                      </a:r>
                      <a:r>
                        <a:rPr lang="en-US" sz="1400" baseline="0" dirty="0" smtClean="0">
                          <a:ln>
                            <a:noFill/>
                          </a:ln>
                          <a:solidFill>
                            <a:schemeClr val="tx1"/>
                          </a:solidFill>
                          <a:latin typeface="Arial" pitchFamily="34" charset="0"/>
                          <a:cs typeface="Arial" pitchFamily="34" charset="0"/>
                        </a:rPr>
                        <a:t> GHz</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smtClean="0">
                          <a:ln>
                            <a:noFill/>
                          </a:ln>
                          <a:solidFill>
                            <a:schemeClr val="tx1"/>
                          </a:solidFill>
                          <a:latin typeface="Arial" pitchFamily="34" charset="0"/>
                          <a:cs typeface="Arial" pitchFamily="34" charset="0"/>
                        </a:rPr>
                        <a:t>54</a:t>
                      </a:r>
                      <a:r>
                        <a:rPr lang="en-US" sz="1400" baseline="0" dirty="0" smtClean="0">
                          <a:ln>
                            <a:noFill/>
                          </a:ln>
                          <a:solidFill>
                            <a:schemeClr val="tx1"/>
                          </a:solidFill>
                          <a:latin typeface="Arial" pitchFamily="34" charset="0"/>
                          <a:cs typeface="Arial" pitchFamily="34" charset="0"/>
                        </a:rPr>
                        <a:t> Mbps</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704">
                <a:tc>
                  <a:txBody>
                    <a:bodyPr/>
                    <a:lstStyle/>
                    <a:p>
                      <a:pPr algn="l"/>
                      <a:r>
                        <a:rPr lang="en-US" sz="1400" dirty="0" smtClean="0">
                          <a:ln>
                            <a:noFill/>
                          </a:ln>
                          <a:solidFill>
                            <a:schemeClr val="tx1"/>
                          </a:solidFill>
                          <a:latin typeface="Arial" pitchFamily="34" charset="0"/>
                          <a:cs typeface="Arial" pitchFamily="34" charset="0"/>
                        </a:rPr>
                        <a:t>802.11a</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smtClean="0">
                          <a:ln>
                            <a:noFill/>
                          </a:ln>
                          <a:solidFill>
                            <a:schemeClr val="tx1"/>
                          </a:solidFill>
                          <a:latin typeface="Arial" pitchFamily="34" charset="0"/>
                          <a:cs typeface="Arial" pitchFamily="34" charset="0"/>
                        </a:rPr>
                        <a:t>OFDM, 5 GHz</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smtClean="0">
                          <a:ln>
                            <a:noFill/>
                          </a:ln>
                          <a:solidFill>
                            <a:schemeClr val="tx1"/>
                          </a:solidFill>
                          <a:latin typeface="Arial" pitchFamily="34" charset="0"/>
                          <a:cs typeface="Arial" pitchFamily="34" charset="0"/>
                        </a:rPr>
                        <a:t>54 Mbps</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704">
                <a:tc>
                  <a:txBody>
                    <a:bodyPr/>
                    <a:lstStyle/>
                    <a:p>
                      <a:pPr algn="l"/>
                      <a:r>
                        <a:rPr lang="en-US" sz="1400" dirty="0" smtClean="0">
                          <a:ln>
                            <a:noFill/>
                          </a:ln>
                          <a:solidFill>
                            <a:schemeClr val="tx1"/>
                          </a:solidFill>
                          <a:latin typeface="Arial" pitchFamily="34" charset="0"/>
                          <a:cs typeface="Arial" pitchFamily="34" charset="0"/>
                        </a:rPr>
                        <a:t>802.11n</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smtClean="0">
                          <a:ln>
                            <a:noFill/>
                          </a:ln>
                          <a:solidFill>
                            <a:schemeClr val="tx1"/>
                          </a:solidFill>
                          <a:latin typeface="Arial" pitchFamily="34" charset="0"/>
                          <a:cs typeface="Arial" pitchFamily="34" charset="0"/>
                        </a:rPr>
                        <a:t>OFDM with</a:t>
                      </a:r>
                      <a:r>
                        <a:rPr lang="en-US" sz="1400" baseline="0" dirty="0" smtClean="0">
                          <a:ln>
                            <a:noFill/>
                          </a:ln>
                          <a:solidFill>
                            <a:schemeClr val="tx1"/>
                          </a:solidFill>
                          <a:latin typeface="Arial" pitchFamily="34" charset="0"/>
                          <a:cs typeface="Arial" pitchFamily="34" charset="0"/>
                        </a:rPr>
                        <a:t> MIMO</a:t>
                      </a:r>
                      <a:r>
                        <a:rPr lang="en-US" sz="1400" dirty="0" smtClean="0">
                          <a:ln>
                            <a:noFill/>
                          </a:ln>
                          <a:solidFill>
                            <a:schemeClr val="tx1"/>
                          </a:solidFill>
                          <a:latin typeface="Arial" pitchFamily="34" charset="0"/>
                          <a:cs typeface="Arial" pitchFamily="34" charset="0"/>
                        </a:rPr>
                        <a:t>, 2.4/5 GHz</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smtClean="0">
                          <a:ln>
                            <a:noFill/>
                          </a:ln>
                          <a:solidFill>
                            <a:schemeClr val="tx1"/>
                          </a:solidFill>
                          <a:latin typeface="Arial" pitchFamily="34" charset="0"/>
                          <a:cs typeface="Arial" pitchFamily="34" charset="0"/>
                        </a:rPr>
                        <a:t>600 Mbps</a:t>
                      </a:r>
                      <a:endParaRPr lang="en-US" sz="1400" dirty="0">
                        <a:ln>
                          <a:noFill/>
                        </a:ln>
                        <a:solidFill>
                          <a:schemeClr val="tx1"/>
                        </a:solidFill>
                        <a:latin typeface="Arial" pitchFamily="34" charset="0"/>
                        <a:cs typeface="Arial" pitchFamily="34" charset="0"/>
                      </a:endParaRPr>
                    </a:p>
                  </a:txBody>
                  <a:tcPr marL="94984" marR="9498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zh-CN" smtClean="0">
                <a:ea typeface="宋体" panose="02010600030101010101" pitchFamily="2" charset="-122"/>
              </a:rPr>
              <a:t>802.11 MAC (1)</a:t>
            </a:r>
          </a:p>
        </p:txBody>
      </p:sp>
      <p:sp>
        <p:nvSpPr>
          <p:cNvPr id="60419" name="Rectangle 3"/>
          <p:cNvSpPr>
            <a:spLocks noGrp="1" noChangeArrowheads="1"/>
          </p:cNvSpPr>
          <p:nvPr>
            <p:ph idx="1"/>
          </p:nvPr>
        </p:nvSpPr>
        <p:spPr>
          <a:xfrm>
            <a:off x="914400" y="1449388"/>
            <a:ext cx="7789863" cy="4598987"/>
          </a:xfrm>
        </p:spPr>
        <p:txBody>
          <a:bodyPr/>
          <a:lstStyle/>
          <a:p>
            <a:pPr lvl="1"/>
            <a:r>
              <a:rPr lang="en-US" altLang="zh-CN" smtClean="0">
                <a:ea typeface="宋体" panose="02010600030101010101" pitchFamily="2" charset="-122"/>
              </a:rPr>
              <a:t>CSMA/CA inserts backoff slots to avoid collisions</a:t>
            </a:r>
          </a:p>
          <a:p>
            <a:pPr lvl="1"/>
            <a:r>
              <a:rPr lang="en-US" altLang="zh-CN" smtClean="0">
                <a:ea typeface="宋体" panose="02010600030101010101" pitchFamily="2" charset="-122"/>
              </a:rPr>
              <a:t>MAC uses ACKs/retransmissions for wireless errors</a:t>
            </a:r>
          </a:p>
        </p:txBody>
      </p:sp>
      <p:pic>
        <p:nvPicPr>
          <p:cNvPr id="60420" name="Picture 6"/>
          <p:cNvPicPr>
            <a:picLocks noChangeAspect="1" noChangeArrowheads="1"/>
          </p:cNvPicPr>
          <p:nvPr/>
        </p:nvPicPr>
        <p:blipFill>
          <a:blip r:embed="rId2">
            <a:extLst>
              <a:ext uri="{28A0092B-C50C-407E-A947-70E740481C1C}">
                <a14:useLocalDpi xmlns:a14="http://schemas.microsoft.com/office/drawing/2010/main" xmlns="" val="0"/>
              </a:ext>
            </a:extLst>
          </a:blip>
          <a:srcRect t="3400"/>
          <a:stretch>
            <a:fillRect/>
          </a:stretch>
        </p:blipFill>
        <p:spPr bwMode="auto">
          <a:xfrm>
            <a:off x="2038350" y="3368675"/>
            <a:ext cx="6481763" cy="299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zh-CN" smtClean="0">
                <a:ea typeface="宋体" panose="02010600030101010101" pitchFamily="2" charset="-122"/>
              </a:rPr>
              <a:t>802.11 MAC (2)</a:t>
            </a:r>
          </a:p>
        </p:txBody>
      </p:sp>
      <p:sp>
        <p:nvSpPr>
          <p:cNvPr id="61443" name="Rectangle 3"/>
          <p:cNvSpPr>
            <a:spLocks noGrp="1" noChangeArrowheads="1"/>
          </p:cNvSpPr>
          <p:nvPr>
            <p:ph idx="1"/>
          </p:nvPr>
        </p:nvSpPr>
        <p:spPr>
          <a:xfrm>
            <a:off x="842963" y="1084263"/>
            <a:ext cx="7789862" cy="4600575"/>
          </a:xfrm>
        </p:spPr>
        <p:txBody>
          <a:bodyPr/>
          <a:lstStyle/>
          <a:p>
            <a:pPr>
              <a:buFontTx/>
              <a:buNone/>
            </a:pPr>
            <a:r>
              <a:rPr lang="en-US" altLang="zh-CN" smtClean="0">
                <a:solidFill>
                  <a:srgbClr val="FF0000"/>
                </a:solidFill>
                <a:ea typeface="宋体" panose="02010600030101010101" pitchFamily="2" charset="-122"/>
              </a:rPr>
              <a:t>Virtual channel sensing </a:t>
            </a:r>
            <a:r>
              <a:rPr lang="en-US" altLang="zh-CN" smtClean="0">
                <a:ea typeface="宋体" panose="02010600030101010101" pitchFamily="2" charset="-122"/>
              </a:rPr>
              <a:t>with the NAV</a:t>
            </a:r>
            <a:r>
              <a:rPr lang="zh-CN" altLang="en-US" smtClean="0">
                <a:ea typeface="宋体" panose="02010600030101010101" pitchFamily="2" charset="-122"/>
              </a:rPr>
              <a:t>（</a:t>
            </a:r>
            <a:r>
              <a:rPr lang="en-US" altLang="zh-CN" smtClean="0">
                <a:ea typeface="宋体" panose="02010600030101010101" pitchFamily="2" charset="-122"/>
              </a:rPr>
              <a:t>Network Allocation Vector</a:t>
            </a:r>
            <a:r>
              <a:rPr lang="zh-CN" altLang="en-US" smtClean="0">
                <a:ea typeface="宋体" panose="02010600030101010101" pitchFamily="2" charset="-122"/>
              </a:rPr>
              <a:t>） </a:t>
            </a:r>
            <a:r>
              <a:rPr lang="en-US" altLang="zh-CN" smtClean="0">
                <a:ea typeface="宋体" panose="02010600030101010101" pitchFamily="2" charset="-122"/>
              </a:rPr>
              <a:t>and optional RTS/CTS (often not used) avoids hidden terminals</a:t>
            </a:r>
          </a:p>
        </p:txBody>
      </p:sp>
      <p:pic>
        <p:nvPicPr>
          <p:cNvPr id="6144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1513" y="2322513"/>
            <a:ext cx="6699250" cy="2398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b="10049"/>
          <a:stretch>
            <a:fillRect/>
          </a:stretch>
        </p:blipFill>
        <p:spPr bwMode="auto">
          <a:xfrm>
            <a:off x="3070225" y="4721225"/>
            <a:ext cx="4622800" cy="1889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zh-CN" smtClean="0">
                <a:ea typeface="宋体" panose="02010600030101010101" pitchFamily="2" charset="-122"/>
              </a:rPr>
              <a:t>802.11 MAC (3)</a:t>
            </a:r>
          </a:p>
        </p:txBody>
      </p:sp>
      <p:sp>
        <p:nvSpPr>
          <p:cNvPr id="62467" name="Rectangle 3"/>
          <p:cNvSpPr>
            <a:spLocks noGrp="1" noChangeArrowheads="1"/>
          </p:cNvSpPr>
          <p:nvPr>
            <p:ph idx="1"/>
          </p:nvPr>
        </p:nvSpPr>
        <p:spPr>
          <a:xfrm>
            <a:off x="812800" y="971550"/>
            <a:ext cx="7789863" cy="4598988"/>
          </a:xfrm>
        </p:spPr>
        <p:txBody>
          <a:bodyPr/>
          <a:lstStyle/>
          <a:p>
            <a:pPr lvl="1"/>
            <a:r>
              <a:rPr lang="en-US" altLang="zh-CN" sz="2400" smtClean="0">
                <a:ea typeface="宋体" panose="02010600030101010101" pitchFamily="2" charset="-122"/>
              </a:rPr>
              <a:t>Different backoff slot times add quality of service</a:t>
            </a:r>
          </a:p>
          <a:p>
            <a:pPr lvl="2"/>
            <a:r>
              <a:rPr lang="en-US" altLang="zh-CN" sz="2000" smtClean="0">
                <a:ea typeface="宋体" panose="02010600030101010101" pitchFamily="2" charset="-122"/>
              </a:rPr>
              <a:t>Short intervals give preferred access, e.g., control, VoIP</a:t>
            </a:r>
          </a:p>
          <a:p>
            <a:pPr lvl="1"/>
            <a:r>
              <a:rPr lang="en-US" altLang="zh-CN" sz="2400" smtClean="0">
                <a:ea typeface="宋体" panose="02010600030101010101" pitchFamily="2" charset="-122"/>
              </a:rPr>
              <a:t>MAC has other mechanisms too, e.g., power save</a:t>
            </a:r>
          </a:p>
        </p:txBody>
      </p:sp>
      <p:pic>
        <p:nvPicPr>
          <p:cNvPr id="62468" name="Picture 6"/>
          <p:cNvPicPr>
            <a:picLocks noChangeAspect="1" noChangeArrowheads="1"/>
          </p:cNvPicPr>
          <p:nvPr/>
        </p:nvPicPr>
        <p:blipFill>
          <a:blip r:embed="rId2">
            <a:extLst>
              <a:ext uri="{28A0092B-C50C-407E-A947-70E740481C1C}">
                <a14:useLocalDpi xmlns:a14="http://schemas.microsoft.com/office/drawing/2010/main" xmlns="" val="0"/>
              </a:ext>
            </a:extLst>
          </a:blip>
          <a:srcRect r="4430"/>
          <a:stretch>
            <a:fillRect/>
          </a:stretch>
        </p:blipFill>
        <p:spPr bwMode="auto">
          <a:xfrm>
            <a:off x="752475" y="2371725"/>
            <a:ext cx="7910513" cy="293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69" name="Rectangle 3"/>
          <p:cNvSpPr txBox="1">
            <a:spLocks noChangeArrowheads="1"/>
          </p:cNvSpPr>
          <p:nvPr/>
        </p:nvSpPr>
        <p:spPr bwMode="auto">
          <a:xfrm>
            <a:off x="1030288" y="5194300"/>
            <a:ext cx="7791450" cy="4598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lvl="1">
              <a:buClr>
                <a:srgbClr val="0000FF"/>
              </a:buClr>
            </a:pPr>
            <a:r>
              <a:rPr lang="en-US" altLang="zh-CN" sz="1800">
                <a:ea typeface="宋体" panose="02010600030101010101" pitchFamily="2" charset="-122"/>
              </a:rPr>
              <a:t>DIFS: DCF(Distributed Coordination Function) InterFrame Spacing</a:t>
            </a:r>
          </a:p>
          <a:p>
            <a:pPr lvl="1">
              <a:buClr>
                <a:srgbClr val="0000FF"/>
              </a:buClr>
            </a:pPr>
            <a:r>
              <a:rPr lang="en-US" altLang="zh-CN" sz="1800">
                <a:ea typeface="宋体" panose="02010600030101010101" pitchFamily="2" charset="-122"/>
              </a:rPr>
              <a:t>SIFS: Short InterFrame Spacing</a:t>
            </a:r>
          </a:p>
          <a:p>
            <a:pPr lvl="1">
              <a:buClr>
                <a:srgbClr val="0000FF"/>
              </a:buClr>
            </a:pPr>
            <a:r>
              <a:rPr lang="en-US" altLang="zh-CN" sz="1800">
                <a:ea typeface="宋体" panose="02010600030101010101" pitchFamily="2" charset="-122"/>
              </a:rPr>
              <a:t>AIFS: Arbitration InterFrame Spacing</a:t>
            </a:r>
          </a:p>
          <a:p>
            <a:pPr lvl="1">
              <a:buClr>
                <a:srgbClr val="0000FF"/>
              </a:buClr>
            </a:pPr>
            <a:r>
              <a:rPr lang="en-US" altLang="zh-CN" sz="1800">
                <a:ea typeface="宋体" panose="02010600030101010101" pitchFamily="2" charset="-122"/>
              </a:rPr>
              <a:t>EIFS: Extended InterFrame Spacing</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zh-CN" smtClean="0">
                <a:ea typeface="宋体" panose="02010600030101010101" pitchFamily="2" charset="-122"/>
              </a:rPr>
              <a:t>802.11 Frames</a:t>
            </a:r>
            <a:r>
              <a:rPr lang="zh-CN" altLang="en-US" smtClean="0">
                <a:ea typeface="宋体" panose="02010600030101010101" pitchFamily="2" charset="-122"/>
              </a:rPr>
              <a:t>（</a:t>
            </a:r>
            <a:r>
              <a:rPr lang="en-US" altLang="zh-CN" smtClean="0">
                <a:ea typeface="宋体" panose="02010600030101010101" pitchFamily="2" charset="-122"/>
              </a:rPr>
              <a:t>1</a:t>
            </a:r>
            <a:r>
              <a:rPr lang="zh-CN" altLang="en-US" smtClean="0">
                <a:ea typeface="宋体" panose="02010600030101010101" pitchFamily="2" charset="-122"/>
              </a:rPr>
              <a:t>）</a:t>
            </a:r>
          </a:p>
        </p:txBody>
      </p:sp>
      <p:sp>
        <p:nvSpPr>
          <p:cNvPr id="63491" name="Rectangle 3"/>
          <p:cNvSpPr>
            <a:spLocks noGrp="1" noChangeArrowheads="1"/>
          </p:cNvSpPr>
          <p:nvPr>
            <p:ph idx="1"/>
          </p:nvPr>
        </p:nvSpPr>
        <p:spPr>
          <a:xfrm>
            <a:off x="914400" y="1611313"/>
            <a:ext cx="7789863" cy="4598987"/>
          </a:xfrm>
        </p:spPr>
        <p:txBody>
          <a:bodyPr/>
          <a:lstStyle/>
          <a:p>
            <a:pPr lvl="1"/>
            <a:r>
              <a:rPr lang="en-US" altLang="zh-CN" smtClean="0">
                <a:ea typeface="宋体" panose="02010600030101010101" pitchFamily="2" charset="-122"/>
              </a:rPr>
              <a:t>Frames vary depending on their type (Frame control)</a:t>
            </a:r>
          </a:p>
          <a:p>
            <a:pPr lvl="1"/>
            <a:r>
              <a:rPr lang="en-US" altLang="zh-CN" smtClean="0">
                <a:solidFill>
                  <a:srgbClr val="FF0000"/>
                </a:solidFill>
                <a:ea typeface="宋体" panose="02010600030101010101" pitchFamily="2" charset="-122"/>
              </a:rPr>
              <a:t>Data frames </a:t>
            </a:r>
            <a:r>
              <a:rPr lang="en-US" altLang="zh-CN" smtClean="0">
                <a:ea typeface="宋体" panose="02010600030101010101" pitchFamily="2" charset="-122"/>
              </a:rPr>
              <a:t>have 3 addresses to pass via APs</a:t>
            </a:r>
          </a:p>
        </p:txBody>
      </p:sp>
      <p:pic>
        <p:nvPicPr>
          <p:cNvPr id="63492"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6925" y="3103563"/>
            <a:ext cx="8124825" cy="276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2C72DFA-EE17-4631-9574-FBDC218FAB7A}" type="datetime1">
              <a:rPr lang="zh-CN" altLang="en-US" smtClean="0"/>
              <a:pPr/>
              <a:t>2019/10/24</a:t>
            </a:fld>
            <a:endParaRPr lang="en-US" altLang="zh-CN" smtClean="0"/>
          </a:p>
        </p:txBody>
      </p:sp>
      <p:sp>
        <p:nvSpPr>
          <p:cNvPr id="921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22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86682CA-A9B9-4D90-B483-D6AE5AAB1B9B}" type="slidenum">
              <a:rPr lang="zh-CN" altLang="en-US" smtClean="0"/>
              <a:pPr/>
              <a:t>6</a:t>
            </a:fld>
            <a:endParaRPr lang="en-US" altLang="zh-CN" smtClean="0"/>
          </a:p>
        </p:txBody>
      </p:sp>
      <p:sp>
        <p:nvSpPr>
          <p:cNvPr id="922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Channel Allocation Problem(3)</a:t>
            </a:r>
            <a:endParaRPr lang="zh-CN" altLang="en-US" smtClean="0">
              <a:ea typeface="宋体" panose="02010600030101010101" pitchFamily="2" charset="-122"/>
            </a:endParaRPr>
          </a:p>
        </p:txBody>
      </p:sp>
      <p:sp>
        <p:nvSpPr>
          <p:cNvPr id="9222" name="Rectangle 4"/>
          <p:cNvSpPr>
            <a:spLocks noChangeArrowheads="1"/>
          </p:cNvSpPr>
          <p:nvPr/>
        </p:nvSpPr>
        <p:spPr bwMode="auto">
          <a:xfrm>
            <a:off x="831850" y="992188"/>
            <a:ext cx="7546975" cy="2647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b="1">
                <a:ea typeface="宋体" panose="02010600030101010101" pitchFamily="2" charset="-122"/>
              </a:rPr>
              <a:t>2</a:t>
            </a:r>
            <a:r>
              <a:rPr lang="zh-CN" altLang="en-US" sz="2400" b="1">
                <a:ea typeface="宋体" panose="02010600030101010101" pitchFamily="2" charset="-122"/>
              </a:rPr>
              <a:t>．动态分配方法</a:t>
            </a:r>
          </a:p>
          <a:p>
            <a:pPr eaLnBrk="1" hangingPunct="1"/>
            <a:r>
              <a:rPr lang="zh-CN" altLang="en-US" sz="2400" b="1">
                <a:ea typeface="宋体" panose="02010600030101010101" pitchFamily="2" charset="-122"/>
              </a:rPr>
              <a:t>    所谓动态分配方法就是动态地为每个用户站点分配信道使用权。</a:t>
            </a:r>
          </a:p>
          <a:p>
            <a:pPr eaLnBrk="1" hangingPunct="1"/>
            <a:r>
              <a:rPr lang="zh-CN" altLang="en-US" sz="2400" b="1">
                <a:ea typeface="宋体" panose="02010600030101010101" pitchFamily="2" charset="-122"/>
              </a:rPr>
              <a:t>① 竞争法协议</a:t>
            </a:r>
          </a:p>
          <a:p>
            <a:pPr eaLnBrk="1" hangingPunct="1"/>
            <a:r>
              <a:rPr lang="zh-CN" altLang="en-US" sz="2400" b="1">
                <a:ea typeface="宋体" panose="02010600030101010101" pitchFamily="2" charset="-122"/>
              </a:rPr>
              <a:t>② 无冲突法协议</a:t>
            </a:r>
          </a:p>
          <a:p>
            <a:pPr eaLnBrk="1" hangingPunct="1"/>
            <a:r>
              <a:rPr lang="zh-CN" altLang="en-US" sz="2400" b="1">
                <a:ea typeface="宋体" panose="02010600030101010101" pitchFamily="2" charset="-122"/>
              </a:rPr>
              <a:t>③ 有限竞争协议</a:t>
            </a:r>
          </a:p>
          <a:p>
            <a:pPr eaLnBrk="1" hangingPunct="1"/>
            <a:r>
              <a:rPr lang="zh-CN" altLang="en-US" sz="2400" b="1">
                <a:ea typeface="宋体" panose="02010600030101010101" pitchFamily="2" charset="-122"/>
              </a:rPr>
              <a:t>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BB724E-8F66-4260-A6C8-860FDD510030}" type="datetime1">
              <a:rPr lang="zh-CN" altLang="en-US" smtClean="0"/>
              <a:pPr/>
              <a:t>2019/10/24</a:t>
            </a:fld>
            <a:endParaRPr lang="en-US" altLang="zh-CN" smtClean="0"/>
          </a:p>
        </p:txBody>
      </p:sp>
      <p:sp>
        <p:nvSpPr>
          <p:cNvPr id="645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45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BF231C-D24C-42FA-8786-01CEC1E54D4A}" type="slidenum">
              <a:rPr lang="zh-CN" altLang="en-US" smtClean="0"/>
              <a:pPr/>
              <a:t>60</a:t>
            </a:fld>
            <a:endParaRPr lang="en-US" altLang="zh-CN" smtClean="0"/>
          </a:p>
        </p:txBody>
      </p:sp>
      <p:sp>
        <p:nvSpPr>
          <p:cNvPr id="6451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802.11 Frame(2)</a:t>
            </a:r>
          </a:p>
        </p:txBody>
      </p:sp>
      <p:sp>
        <p:nvSpPr>
          <p:cNvPr id="64518" name="Rectangle 3"/>
          <p:cNvSpPr>
            <a:spLocks noGrp="1" noChangeArrowheads="1"/>
          </p:cNvSpPr>
          <p:nvPr>
            <p:ph type="body" idx="1"/>
          </p:nvPr>
        </p:nvSpPr>
        <p:spPr>
          <a:xfrm>
            <a:off x="101600" y="1644650"/>
            <a:ext cx="9144000" cy="838200"/>
          </a:xfrm>
        </p:spPr>
        <p:txBody>
          <a:bodyPr/>
          <a:lstStyle/>
          <a:p>
            <a:pPr algn="ctr" eaLnBrk="1" hangingPunct="1">
              <a:buFontTx/>
              <a:buNone/>
            </a:pPr>
            <a:r>
              <a:rPr lang="en-US" altLang="zh-CN" smtClean="0">
                <a:ea typeface="宋体" panose="02010600030101010101" pitchFamily="2" charset="-122"/>
              </a:rPr>
              <a:t>The IEEE 802.11 frame format.  </a:t>
            </a:r>
          </a:p>
        </p:txBody>
      </p:sp>
      <p:pic>
        <p:nvPicPr>
          <p:cNvPr id="64519" name="图片 4"/>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000125" y="995363"/>
            <a:ext cx="7143750" cy="392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520" name="下箭头 1"/>
          <p:cNvSpPr>
            <a:spLocks noChangeArrowheads="1"/>
          </p:cNvSpPr>
          <p:nvPr/>
        </p:nvSpPr>
        <p:spPr bwMode="auto">
          <a:xfrm>
            <a:off x="1422400" y="3067050"/>
            <a:ext cx="215900" cy="704850"/>
          </a:xfrm>
          <a:prstGeom prst="downArrow">
            <a:avLst>
              <a:gd name="adj1" fmla="val 50000"/>
              <a:gd name="adj2" fmla="val 49802"/>
            </a:avLst>
          </a:prstGeom>
          <a:solidFill>
            <a:schemeClr val="accent1"/>
          </a:solidFill>
          <a:ln w="9525"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zh-CN" altLang="en-US">
              <a:ea typeface="宋体" panose="02010600030101010101" pitchFamily="2" charset="-122"/>
            </a:endParaRPr>
          </a:p>
        </p:txBody>
      </p:sp>
      <p:sp>
        <p:nvSpPr>
          <p:cNvPr id="64521" name="文本框 2"/>
          <p:cNvSpPr txBox="1">
            <a:spLocks noChangeArrowheads="1"/>
          </p:cNvSpPr>
          <p:nvPr/>
        </p:nvSpPr>
        <p:spPr bwMode="auto">
          <a:xfrm>
            <a:off x="1920875" y="5167313"/>
            <a:ext cx="5505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ea typeface="宋体" panose="02010600030101010101" pitchFamily="2" charset="-122"/>
              </a:rPr>
              <a:t>WDS</a:t>
            </a:r>
            <a:r>
              <a:rPr lang="zh-CN" altLang="en-US">
                <a:ea typeface="宋体" panose="02010600030101010101" pitchFamily="2" charset="-122"/>
              </a:rPr>
              <a:t>（</a:t>
            </a:r>
            <a:r>
              <a:rPr lang="en-US" altLang="zh-CN">
                <a:ea typeface="宋体" panose="02010600030101010101" pitchFamily="2" charset="-122"/>
              </a:rPr>
              <a:t>Wireless Distribution System</a:t>
            </a:r>
            <a:r>
              <a:rPr lang="zh-CN" altLang="en-US">
                <a:ea typeface="宋体" panose="02010600030101010101" pitchFamily="2" charset="-122"/>
              </a:rPr>
              <a:t>）模式下帧格式</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A9CEA63-4ED4-48D8-ABE9-E2999ECB22AA}" type="datetime1">
              <a:rPr lang="zh-CN" altLang="en-US" smtClean="0"/>
              <a:pPr/>
              <a:t>2019/10/24</a:t>
            </a:fld>
            <a:endParaRPr lang="en-US" altLang="zh-CN" smtClean="0"/>
          </a:p>
        </p:txBody>
      </p:sp>
      <p:sp>
        <p:nvSpPr>
          <p:cNvPr id="655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55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E68FFC2-3BC7-4D47-889C-2D322A82191D}" type="slidenum">
              <a:rPr lang="zh-CN" altLang="en-US" smtClean="0"/>
              <a:pPr/>
              <a:t>61</a:t>
            </a:fld>
            <a:endParaRPr lang="en-US" altLang="zh-CN" smtClean="0"/>
          </a:p>
        </p:txBody>
      </p:sp>
      <p:sp>
        <p:nvSpPr>
          <p:cNvPr id="6554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802.11 Frame(3)</a:t>
            </a:r>
          </a:p>
        </p:txBody>
      </p:sp>
      <p:sp>
        <p:nvSpPr>
          <p:cNvPr id="2" name="矩形 1"/>
          <p:cNvSpPr/>
          <p:nvPr/>
        </p:nvSpPr>
        <p:spPr>
          <a:xfrm>
            <a:off x="685800" y="930275"/>
            <a:ext cx="8494713" cy="5221288"/>
          </a:xfrm>
          <a:prstGeom prst="rect">
            <a:avLst/>
          </a:prstGeom>
        </p:spPr>
        <p:txBody>
          <a:bodyPr>
            <a:spAutoFit/>
          </a:bodyPr>
          <a:lstStyle/>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FF0000"/>
                </a:solidFill>
                <a:ea typeface="宋体" panose="02010600030101010101" pitchFamily="2" charset="-122"/>
                <a:cs typeface="Times New Roman" panose="02020603050405020304" pitchFamily="18" charset="0"/>
              </a:rPr>
              <a:t>Protocol Version ― </a:t>
            </a:r>
            <a:r>
              <a:rPr lang="zh-CN" altLang="zh-CN" sz="1600" kern="0" dirty="0">
                <a:solidFill>
                  <a:srgbClr val="FF0000"/>
                </a:solidFill>
                <a:ea typeface="宋体" panose="02010600030101010101" pitchFamily="2" charset="-122"/>
                <a:cs typeface="Arial" panose="020B0604020202020204" pitchFamily="34" charset="0"/>
              </a:rPr>
              <a:t>表示</a:t>
            </a:r>
            <a:r>
              <a:rPr lang="en-US" altLang="zh-CN" sz="1600" kern="0" dirty="0">
                <a:solidFill>
                  <a:srgbClr val="FF0000"/>
                </a:solidFill>
                <a:ea typeface="宋体" panose="02010600030101010101" pitchFamily="2" charset="-122"/>
                <a:cs typeface="Times New Roman" panose="02020603050405020304" pitchFamily="18" charset="0"/>
              </a:rPr>
              <a:t> IEEE 802.11 </a:t>
            </a:r>
            <a:r>
              <a:rPr lang="zh-CN" altLang="zh-CN" sz="1600" kern="0" dirty="0">
                <a:solidFill>
                  <a:srgbClr val="FF0000"/>
                </a:solidFill>
                <a:ea typeface="宋体" panose="02010600030101010101" pitchFamily="2" charset="-122"/>
                <a:cs typeface="Arial" panose="020B0604020202020204" pitchFamily="34" charset="0"/>
              </a:rPr>
              <a:t>标准版本。</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FF0000"/>
                </a:solidFill>
                <a:ea typeface="宋体" panose="02010600030101010101" pitchFamily="2" charset="-122"/>
                <a:cs typeface="Times New Roman" panose="02020603050405020304" pitchFamily="18" charset="0"/>
              </a:rPr>
              <a:t>Type ― </a:t>
            </a:r>
            <a:r>
              <a:rPr lang="zh-CN" altLang="zh-CN" sz="1600" kern="0" dirty="0">
                <a:solidFill>
                  <a:srgbClr val="FF0000"/>
                </a:solidFill>
                <a:ea typeface="宋体" panose="02010600030101010101" pitchFamily="2" charset="-122"/>
                <a:cs typeface="Arial" panose="020B0604020202020204" pitchFamily="34" charset="0"/>
              </a:rPr>
              <a:t>帧类型：管理、控制和数据。</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FF0000"/>
                </a:solidFill>
                <a:ea typeface="宋体" panose="02010600030101010101" pitchFamily="2" charset="-122"/>
                <a:cs typeface="Times New Roman" panose="02020603050405020304" pitchFamily="18" charset="0"/>
              </a:rPr>
              <a:t>Subtype ― </a:t>
            </a:r>
            <a:r>
              <a:rPr lang="zh-CN" altLang="zh-CN" sz="1600" kern="0" dirty="0">
                <a:solidFill>
                  <a:srgbClr val="FF0000"/>
                </a:solidFill>
                <a:ea typeface="宋体" panose="02010600030101010101" pitchFamily="2" charset="-122"/>
                <a:cs typeface="Arial" panose="020B0604020202020204" pitchFamily="34" charset="0"/>
              </a:rPr>
              <a:t>帧子类型：认证帧、解除认证帧、连接请求帧，连接响应帧、重新连接请求帧、重新连接响应帧</a:t>
            </a:r>
            <a:r>
              <a:rPr lang="zh-CN" altLang="en-US" sz="1600" kern="0" dirty="0">
                <a:solidFill>
                  <a:srgbClr val="FF0000"/>
                </a:solidFill>
                <a:ea typeface="宋体" panose="02010600030101010101" pitchFamily="2" charset="-122"/>
                <a:cs typeface="Arial" panose="020B0604020202020204" pitchFamily="34" charset="0"/>
              </a:rPr>
              <a:t>、</a:t>
            </a:r>
            <a:r>
              <a:rPr lang="zh-CN" altLang="zh-CN" sz="1600" kern="0" dirty="0">
                <a:solidFill>
                  <a:srgbClr val="FF0000"/>
                </a:solidFill>
                <a:ea typeface="宋体" panose="02010600030101010101" pitchFamily="2" charset="-122"/>
                <a:cs typeface="Arial" panose="020B0604020202020204" pitchFamily="34" charset="0"/>
              </a:rPr>
              <a:t>解除连接帧、信标帧、</a:t>
            </a:r>
            <a:r>
              <a:rPr lang="en-US" altLang="zh-CN" sz="1600" kern="0" dirty="0">
                <a:solidFill>
                  <a:srgbClr val="FF0000"/>
                </a:solidFill>
                <a:ea typeface="宋体" panose="02010600030101010101" pitchFamily="2" charset="-122"/>
                <a:cs typeface="Times New Roman" panose="02020603050405020304" pitchFamily="18" charset="0"/>
              </a:rPr>
              <a:t>Probe </a:t>
            </a:r>
            <a:r>
              <a:rPr lang="zh-CN" altLang="zh-CN" sz="1600" kern="0" dirty="0">
                <a:solidFill>
                  <a:srgbClr val="FF0000"/>
                </a:solidFill>
                <a:ea typeface="宋体" panose="02010600030101010101" pitchFamily="2" charset="-122"/>
                <a:cs typeface="Arial" panose="020B0604020202020204" pitchFamily="34" charset="0"/>
              </a:rPr>
              <a:t>帧、</a:t>
            </a:r>
            <a:r>
              <a:rPr lang="en-US" altLang="zh-CN" sz="1600" kern="0" dirty="0">
                <a:solidFill>
                  <a:srgbClr val="FF0000"/>
                </a:solidFill>
                <a:ea typeface="宋体" panose="02010600030101010101" pitchFamily="2" charset="-122"/>
                <a:cs typeface="Times New Roman" panose="02020603050405020304" pitchFamily="18" charset="0"/>
              </a:rPr>
              <a:t>Probe </a:t>
            </a:r>
            <a:r>
              <a:rPr lang="zh-CN" altLang="zh-CN" sz="1600" kern="0" dirty="0">
                <a:solidFill>
                  <a:srgbClr val="FF0000"/>
                </a:solidFill>
                <a:ea typeface="宋体" panose="02010600030101010101" pitchFamily="2" charset="-122"/>
                <a:cs typeface="Arial" panose="020B0604020202020204" pitchFamily="34" charset="0"/>
              </a:rPr>
              <a:t>请求帧或</a:t>
            </a:r>
            <a:r>
              <a:rPr lang="en-US" altLang="zh-CN" sz="1600" kern="0" dirty="0">
                <a:solidFill>
                  <a:srgbClr val="FF0000"/>
                </a:solidFill>
                <a:ea typeface="宋体" panose="02010600030101010101" pitchFamily="2" charset="-122"/>
                <a:cs typeface="Times New Roman" panose="02020603050405020304" pitchFamily="18" charset="0"/>
              </a:rPr>
              <a:t> Probe </a:t>
            </a:r>
            <a:r>
              <a:rPr lang="zh-CN" altLang="zh-CN" sz="1600" kern="0" dirty="0">
                <a:solidFill>
                  <a:srgbClr val="FF0000"/>
                </a:solidFill>
                <a:ea typeface="宋体" panose="02010600030101010101" pitchFamily="2" charset="-122"/>
                <a:cs typeface="Arial" panose="020B0604020202020204" pitchFamily="34" charset="0"/>
              </a:rPr>
              <a:t>响应帧</a:t>
            </a:r>
            <a:r>
              <a:rPr lang="zh-CN" altLang="en-US" sz="1600" kern="0" dirty="0">
                <a:solidFill>
                  <a:srgbClr val="FF0000"/>
                </a:solidFill>
                <a:ea typeface="宋体" panose="02010600030101010101" pitchFamily="2" charset="-122"/>
                <a:cs typeface="Arial" panose="020B0604020202020204" pitchFamily="34" charset="0"/>
              </a:rPr>
              <a:t>。</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FF0000"/>
                </a:solidFill>
                <a:ea typeface="宋体" panose="02010600030101010101" pitchFamily="2" charset="-122"/>
                <a:cs typeface="Times New Roman" panose="02020603050405020304" pitchFamily="18" charset="0"/>
              </a:rPr>
              <a:t>To DS ― </a:t>
            </a:r>
            <a:r>
              <a:rPr lang="zh-CN" altLang="zh-CN" sz="1600" kern="0" dirty="0">
                <a:solidFill>
                  <a:srgbClr val="FF0000"/>
                </a:solidFill>
                <a:ea typeface="宋体" panose="02010600030101010101" pitchFamily="2" charset="-122"/>
                <a:cs typeface="Arial" panose="020B0604020202020204" pitchFamily="34" charset="0"/>
              </a:rPr>
              <a:t>当帧发送给</a:t>
            </a:r>
            <a:r>
              <a:rPr lang="en-US" altLang="zh-CN" sz="1600" kern="0" dirty="0">
                <a:solidFill>
                  <a:srgbClr val="FF0000"/>
                </a:solidFill>
                <a:ea typeface="宋体" panose="02010600030101010101" pitchFamily="2" charset="-122"/>
                <a:cs typeface="Times New Roman" panose="02020603050405020304" pitchFamily="18" charset="0"/>
              </a:rPr>
              <a:t> Distribution System</a:t>
            </a:r>
            <a:r>
              <a:rPr lang="zh-CN" altLang="zh-CN" sz="1600" kern="0" dirty="0">
                <a:solidFill>
                  <a:srgbClr val="FF0000"/>
                </a:solidFill>
                <a:ea typeface="宋体" panose="02010600030101010101" pitchFamily="2" charset="-122"/>
                <a:cs typeface="Arial" panose="020B0604020202020204" pitchFamily="34" charset="0"/>
              </a:rPr>
              <a:t>（</a:t>
            </a:r>
            <a:r>
              <a:rPr lang="en-US" altLang="zh-CN" sz="1600" kern="0" dirty="0">
                <a:solidFill>
                  <a:srgbClr val="FF0000"/>
                </a:solidFill>
                <a:ea typeface="宋体" panose="02010600030101010101" pitchFamily="2" charset="-122"/>
                <a:cs typeface="Times New Roman" panose="02020603050405020304" pitchFamily="18" charset="0"/>
              </a:rPr>
              <a:t>DS</a:t>
            </a:r>
            <a:r>
              <a:rPr lang="zh-CN" altLang="zh-CN" sz="1600" kern="0" dirty="0">
                <a:solidFill>
                  <a:srgbClr val="FF0000"/>
                </a:solidFill>
                <a:ea typeface="宋体" panose="02010600030101010101" pitchFamily="2" charset="-122"/>
                <a:cs typeface="Arial" panose="020B0604020202020204" pitchFamily="34" charset="0"/>
              </a:rPr>
              <a:t>）时，该值设置为</a:t>
            </a:r>
            <a:r>
              <a:rPr lang="en-US" altLang="zh-CN" sz="1600" kern="0" dirty="0">
                <a:solidFill>
                  <a:srgbClr val="FF0000"/>
                </a:solidFill>
                <a:ea typeface="宋体" panose="02010600030101010101" pitchFamily="2" charset="-122"/>
                <a:cs typeface="Times New Roman" panose="02020603050405020304" pitchFamily="18" charset="0"/>
              </a:rPr>
              <a:t>1</a:t>
            </a:r>
            <a:r>
              <a:rPr lang="zh-CN" altLang="zh-CN" sz="1600" kern="0" dirty="0">
                <a:solidFill>
                  <a:srgbClr val="FF0000"/>
                </a:solidFill>
                <a:ea typeface="宋体" panose="02010600030101010101" pitchFamily="2" charset="-122"/>
                <a:cs typeface="Arial" panose="020B0604020202020204" pitchFamily="34" charset="0"/>
              </a:rPr>
              <a:t>。</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FF0000"/>
                </a:solidFill>
                <a:ea typeface="宋体" panose="02010600030101010101" pitchFamily="2" charset="-122"/>
                <a:cs typeface="Times New Roman" panose="02020603050405020304" pitchFamily="18" charset="0"/>
              </a:rPr>
              <a:t>From DS ― </a:t>
            </a:r>
            <a:r>
              <a:rPr lang="zh-CN" altLang="zh-CN" sz="1600" kern="0" dirty="0">
                <a:solidFill>
                  <a:srgbClr val="FF0000"/>
                </a:solidFill>
                <a:ea typeface="宋体" panose="02010600030101010101" pitchFamily="2" charset="-122"/>
                <a:cs typeface="Arial" panose="020B0604020202020204" pitchFamily="34" charset="0"/>
              </a:rPr>
              <a:t>当帧从</a:t>
            </a:r>
            <a:r>
              <a:rPr lang="en-US" altLang="zh-CN" sz="1600" kern="0" dirty="0">
                <a:solidFill>
                  <a:srgbClr val="FF0000"/>
                </a:solidFill>
                <a:ea typeface="宋体" panose="02010600030101010101" pitchFamily="2" charset="-122"/>
                <a:cs typeface="Times New Roman" panose="02020603050405020304" pitchFamily="18" charset="0"/>
              </a:rPr>
              <a:t> Distribution System</a:t>
            </a:r>
            <a:r>
              <a:rPr lang="zh-CN" altLang="zh-CN" sz="1600" kern="0" dirty="0">
                <a:solidFill>
                  <a:srgbClr val="FF0000"/>
                </a:solidFill>
                <a:ea typeface="宋体" panose="02010600030101010101" pitchFamily="2" charset="-122"/>
                <a:cs typeface="Arial" panose="020B0604020202020204" pitchFamily="34" charset="0"/>
              </a:rPr>
              <a:t>（</a:t>
            </a:r>
            <a:r>
              <a:rPr lang="en-US" altLang="zh-CN" sz="1600" kern="0" dirty="0">
                <a:solidFill>
                  <a:srgbClr val="FF0000"/>
                </a:solidFill>
                <a:ea typeface="宋体" panose="02010600030101010101" pitchFamily="2" charset="-122"/>
                <a:cs typeface="Times New Roman" panose="02020603050405020304" pitchFamily="18" charset="0"/>
              </a:rPr>
              <a:t>DS</a:t>
            </a:r>
            <a:r>
              <a:rPr lang="zh-CN" altLang="zh-CN" sz="1600" kern="0" dirty="0">
                <a:solidFill>
                  <a:srgbClr val="FF0000"/>
                </a:solidFill>
                <a:ea typeface="宋体" panose="02010600030101010101" pitchFamily="2" charset="-122"/>
                <a:cs typeface="Arial" panose="020B0604020202020204" pitchFamily="34" charset="0"/>
              </a:rPr>
              <a:t>）处接收到时，该值设置为</a:t>
            </a:r>
            <a:r>
              <a:rPr lang="en-US" altLang="zh-CN" sz="1600" kern="0" dirty="0">
                <a:solidFill>
                  <a:srgbClr val="FF0000"/>
                </a:solidFill>
                <a:ea typeface="宋体" panose="02010600030101010101" pitchFamily="2" charset="-122"/>
                <a:cs typeface="Times New Roman" panose="02020603050405020304" pitchFamily="18" charset="0"/>
              </a:rPr>
              <a:t>1</a:t>
            </a:r>
            <a:r>
              <a:rPr lang="zh-CN" altLang="zh-CN" sz="1600" kern="0" dirty="0">
                <a:solidFill>
                  <a:srgbClr val="FF0000"/>
                </a:solidFill>
                <a:ea typeface="宋体" panose="02010600030101010101" pitchFamily="2" charset="-122"/>
                <a:cs typeface="Arial" panose="020B0604020202020204" pitchFamily="34" charset="0"/>
              </a:rPr>
              <a:t>。</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FF0000"/>
                </a:solidFill>
                <a:ea typeface="宋体" panose="02010600030101010101" pitchFamily="2" charset="-122"/>
                <a:cs typeface="Times New Roman" panose="02020603050405020304" pitchFamily="18" charset="0"/>
              </a:rPr>
              <a:t>MF ― More Fragment </a:t>
            </a:r>
            <a:r>
              <a:rPr lang="zh-CN" altLang="zh-CN" sz="1600" kern="0" dirty="0">
                <a:solidFill>
                  <a:srgbClr val="FF0000"/>
                </a:solidFill>
                <a:ea typeface="宋体" panose="02010600030101010101" pitchFamily="2" charset="-122"/>
                <a:cs typeface="Arial" panose="020B0604020202020204" pitchFamily="34" charset="0"/>
              </a:rPr>
              <a:t>表示当有更多分段属于相同帧时该值设置为</a:t>
            </a:r>
            <a:r>
              <a:rPr lang="en-US" altLang="zh-CN" sz="1600" kern="0" dirty="0">
                <a:solidFill>
                  <a:srgbClr val="FF0000"/>
                </a:solidFill>
                <a:ea typeface="宋体" panose="02010600030101010101" pitchFamily="2" charset="-122"/>
                <a:cs typeface="Times New Roman" panose="02020603050405020304" pitchFamily="18" charset="0"/>
              </a:rPr>
              <a:t>1</a:t>
            </a:r>
            <a:r>
              <a:rPr lang="zh-CN" altLang="zh-CN" sz="1600" kern="0" dirty="0">
                <a:solidFill>
                  <a:srgbClr val="FF0000"/>
                </a:solidFill>
                <a:ea typeface="宋体" panose="02010600030101010101" pitchFamily="2" charset="-122"/>
                <a:cs typeface="Arial" panose="020B0604020202020204" pitchFamily="34" charset="0"/>
              </a:rPr>
              <a:t>。</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FF0000"/>
                </a:solidFill>
                <a:ea typeface="宋体" panose="02010600030101010101" pitchFamily="2" charset="-122"/>
                <a:cs typeface="Times New Roman" panose="02020603050405020304" pitchFamily="18" charset="0"/>
              </a:rPr>
              <a:t>Retry ― </a:t>
            </a:r>
            <a:r>
              <a:rPr lang="zh-CN" altLang="zh-CN" sz="1600" kern="0" dirty="0">
                <a:solidFill>
                  <a:srgbClr val="FF0000"/>
                </a:solidFill>
                <a:ea typeface="宋体" panose="02010600030101010101" pitchFamily="2" charset="-122"/>
                <a:cs typeface="Arial" panose="020B0604020202020204" pitchFamily="34" charset="0"/>
              </a:rPr>
              <a:t>表示该分段是先前传输分段的重发帧。</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err="1">
                <a:solidFill>
                  <a:srgbClr val="FF0000"/>
                </a:solidFill>
                <a:ea typeface="宋体" panose="02010600030101010101" pitchFamily="2" charset="-122"/>
                <a:cs typeface="Times New Roman" panose="02020603050405020304" pitchFamily="18" charset="0"/>
              </a:rPr>
              <a:t>Pwr</a:t>
            </a:r>
            <a:r>
              <a:rPr lang="en-US" altLang="zh-CN" sz="1600" kern="0" dirty="0">
                <a:solidFill>
                  <a:srgbClr val="FF0000"/>
                </a:solidFill>
                <a:ea typeface="宋体" panose="02010600030101010101" pitchFamily="2" charset="-122"/>
                <a:cs typeface="Times New Roman" panose="02020603050405020304" pitchFamily="18" charset="0"/>
              </a:rPr>
              <a:t> ― Power Management</a:t>
            </a:r>
            <a:r>
              <a:rPr lang="zh-CN" altLang="zh-CN" sz="1600" kern="0" dirty="0">
                <a:solidFill>
                  <a:srgbClr val="FF0000"/>
                </a:solidFill>
                <a:ea typeface="宋体" panose="02010600030101010101" pitchFamily="2" charset="-122"/>
                <a:cs typeface="Arial" panose="020B0604020202020204" pitchFamily="34" charset="0"/>
              </a:rPr>
              <a:t>，表示传输帧以后，站所采用的电源管理模式。</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FF0000"/>
                </a:solidFill>
                <a:ea typeface="宋体" panose="02010600030101010101" pitchFamily="2" charset="-122"/>
                <a:cs typeface="Times New Roman" panose="02020603050405020304" pitchFamily="18" charset="0"/>
              </a:rPr>
              <a:t>More ― More Data</a:t>
            </a:r>
            <a:r>
              <a:rPr lang="zh-CN" altLang="zh-CN" sz="1600" kern="0" dirty="0">
                <a:solidFill>
                  <a:srgbClr val="FF0000"/>
                </a:solidFill>
                <a:ea typeface="宋体" panose="02010600030101010101" pitchFamily="2" charset="-122"/>
                <a:cs typeface="Arial" panose="020B0604020202020204" pitchFamily="34" charset="0"/>
              </a:rPr>
              <a:t>，表示有很多帧缓存到站中。</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FF0000"/>
                </a:solidFill>
                <a:ea typeface="宋体" panose="02010600030101010101" pitchFamily="2" charset="-122"/>
                <a:cs typeface="Times New Roman" panose="02020603050405020304" pitchFamily="18" charset="0"/>
              </a:rPr>
              <a:t>W ― WEP</a:t>
            </a:r>
            <a:r>
              <a:rPr lang="zh-CN" altLang="zh-CN" sz="1600" kern="0" dirty="0">
                <a:solidFill>
                  <a:srgbClr val="FF0000"/>
                </a:solidFill>
                <a:ea typeface="宋体" panose="02010600030101010101" pitchFamily="2" charset="-122"/>
                <a:cs typeface="Arial" panose="020B0604020202020204" pitchFamily="34" charset="0"/>
              </a:rPr>
              <a:t>，表示根据</a:t>
            </a:r>
            <a:r>
              <a:rPr lang="en-US" altLang="zh-CN" sz="1600" kern="0" dirty="0">
                <a:solidFill>
                  <a:srgbClr val="FF0000"/>
                </a:solidFill>
                <a:ea typeface="宋体" panose="02010600030101010101" pitchFamily="2" charset="-122"/>
                <a:cs typeface="Times New Roman" panose="02020603050405020304" pitchFamily="18" charset="0"/>
              </a:rPr>
              <a:t>WEP</a:t>
            </a:r>
            <a:r>
              <a:rPr lang="zh-CN" altLang="zh-CN" sz="1600" kern="0" dirty="0">
                <a:solidFill>
                  <a:srgbClr val="FF0000"/>
                </a:solidFill>
                <a:ea typeface="宋体" panose="02010600030101010101" pitchFamily="2" charset="-122"/>
                <a:cs typeface="Arial" panose="020B0604020202020204" pitchFamily="34" charset="0"/>
              </a:rPr>
              <a:t>（</a:t>
            </a:r>
            <a:r>
              <a:rPr lang="en-US" altLang="zh-CN" sz="1600" kern="0" dirty="0">
                <a:solidFill>
                  <a:srgbClr val="FF0000"/>
                </a:solidFill>
                <a:ea typeface="宋体" panose="02010600030101010101" pitchFamily="2" charset="-122"/>
                <a:cs typeface="Times New Roman" panose="02020603050405020304" pitchFamily="18" charset="0"/>
              </a:rPr>
              <a:t>Wired Equivalent Privacy</a:t>
            </a:r>
            <a:r>
              <a:rPr lang="zh-CN" altLang="zh-CN" sz="1600" kern="0" dirty="0">
                <a:solidFill>
                  <a:srgbClr val="FF0000"/>
                </a:solidFill>
                <a:ea typeface="宋体" panose="02010600030101010101" pitchFamily="2" charset="-122"/>
                <a:cs typeface="Arial" panose="020B0604020202020204" pitchFamily="34" charset="0"/>
              </a:rPr>
              <a:t>）</a:t>
            </a:r>
            <a:r>
              <a:rPr lang="zh-CN" altLang="zh-CN" sz="1600" kern="0" dirty="0">
                <a:solidFill>
                  <a:srgbClr val="FF0000"/>
                </a:solidFill>
                <a:latin typeface="Calibri" panose="020F0502020204030204" pitchFamily="34" charset="0"/>
                <a:ea typeface="Arial" panose="020B0604020202020204" pitchFamily="34" charset="0"/>
                <a:cs typeface="Times New Roman" panose="02020603050405020304" pitchFamily="18" charset="0"/>
              </a:rPr>
              <a:t> </a:t>
            </a:r>
            <a:r>
              <a:rPr lang="zh-CN" altLang="zh-CN" sz="1600" kern="0" dirty="0">
                <a:solidFill>
                  <a:srgbClr val="FF0000"/>
                </a:solidFill>
                <a:ea typeface="宋体" panose="02010600030101010101" pitchFamily="2" charset="-122"/>
                <a:cs typeface="Arial" panose="020B0604020202020204" pitchFamily="34" charset="0"/>
              </a:rPr>
              <a:t>算法对帧主体进行加密。</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FF0000"/>
                </a:solidFill>
                <a:ea typeface="宋体" panose="02010600030101010101" pitchFamily="2" charset="-122"/>
                <a:cs typeface="Times New Roman" panose="02020603050405020304" pitchFamily="18" charset="0"/>
              </a:rPr>
              <a:t>O ― Order </a:t>
            </a:r>
            <a:r>
              <a:rPr lang="zh-CN" altLang="zh-CN" sz="1600" kern="0" dirty="0">
                <a:solidFill>
                  <a:srgbClr val="FF0000"/>
                </a:solidFill>
                <a:ea typeface="宋体" panose="02010600030101010101" pitchFamily="2" charset="-122"/>
                <a:cs typeface="Arial" panose="020B0604020202020204" pitchFamily="34" charset="0"/>
              </a:rPr>
              <a:t>表示利用严格顺序服务类发送帧的顺序。</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333333"/>
                </a:solidFill>
                <a:ea typeface="宋体" panose="02010600030101010101" pitchFamily="2" charset="-122"/>
                <a:cs typeface="Times New Roman" panose="02020603050405020304" pitchFamily="18" charset="0"/>
              </a:rPr>
              <a:t>Duration </a:t>
            </a:r>
            <a:r>
              <a:rPr lang="zh-CN" altLang="zh-CN" sz="1600" kern="0" dirty="0">
                <a:solidFill>
                  <a:srgbClr val="333333"/>
                </a:solidFill>
                <a:ea typeface="宋体" panose="02010600030101010101" pitchFamily="2" charset="-122"/>
                <a:cs typeface="Arial" panose="020B0604020202020204" pitchFamily="34" charset="0"/>
              </a:rPr>
              <a:t>值用于网络分配向量（</a:t>
            </a:r>
            <a:r>
              <a:rPr lang="en-US" altLang="zh-CN" sz="1600" kern="0" dirty="0">
                <a:solidFill>
                  <a:srgbClr val="333333"/>
                </a:solidFill>
                <a:ea typeface="宋体" panose="02010600030101010101" pitchFamily="2" charset="-122"/>
                <a:cs typeface="Times New Roman" panose="02020603050405020304" pitchFamily="18" charset="0"/>
              </a:rPr>
              <a:t>NAV</a:t>
            </a:r>
            <a:r>
              <a:rPr lang="zh-CN" altLang="zh-CN" sz="1600" kern="0" dirty="0">
                <a:solidFill>
                  <a:srgbClr val="333333"/>
                </a:solidFill>
                <a:ea typeface="宋体" panose="02010600030101010101" pitchFamily="2" charset="-122"/>
                <a:cs typeface="Arial" panose="020B0604020202020204" pitchFamily="34" charset="0"/>
              </a:rPr>
              <a:t>）计算。</a:t>
            </a:r>
            <a:endParaRPr lang="zh-CN" altLang="zh-CN" sz="1600" kern="100" dirty="0">
              <a:solidFill>
                <a:srgbClr val="333333"/>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333333"/>
                </a:solidFill>
                <a:ea typeface="宋体" panose="02010600030101010101" pitchFamily="2" charset="-122"/>
                <a:cs typeface="Times New Roman" panose="02020603050405020304" pitchFamily="18" charset="0"/>
              </a:rPr>
              <a:t>RA(receiver address)</a:t>
            </a:r>
            <a:r>
              <a:rPr lang="zh-CN" altLang="zh-CN" sz="1600" kern="0" dirty="0">
                <a:solidFill>
                  <a:srgbClr val="333333"/>
                </a:solidFill>
                <a:ea typeface="宋体" panose="02010600030101010101" pitchFamily="2" charset="-122"/>
                <a:cs typeface="Arial" panose="020B0604020202020204" pitchFamily="34" charset="0"/>
              </a:rPr>
              <a:t>：无线网络中，该数据帧的接收者</a:t>
            </a:r>
            <a:endParaRPr lang="zh-CN" altLang="zh-CN" sz="1600" kern="100" dirty="0">
              <a:solidFill>
                <a:srgbClr val="333333"/>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333333"/>
                </a:solidFill>
                <a:ea typeface="宋体" panose="02010600030101010101" pitchFamily="2" charset="-122"/>
                <a:cs typeface="Times New Roman" panose="02020603050405020304" pitchFamily="18" charset="0"/>
              </a:rPr>
              <a:t>TA(transmitter address)</a:t>
            </a:r>
            <a:r>
              <a:rPr lang="zh-CN" altLang="zh-CN" sz="1600" kern="0" dirty="0">
                <a:solidFill>
                  <a:srgbClr val="333333"/>
                </a:solidFill>
                <a:ea typeface="宋体" panose="02010600030101010101" pitchFamily="2" charset="-122"/>
                <a:cs typeface="Arial" panose="020B0604020202020204" pitchFamily="34" charset="0"/>
              </a:rPr>
              <a:t>：无线网络中，该数据帧的发送者</a:t>
            </a:r>
            <a:endParaRPr lang="zh-CN" altLang="zh-CN" sz="1600" kern="100" dirty="0">
              <a:solidFill>
                <a:srgbClr val="333333"/>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333333"/>
                </a:solidFill>
                <a:ea typeface="宋体" panose="02010600030101010101" pitchFamily="2" charset="-122"/>
                <a:cs typeface="Times New Roman" panose="02020603050405020304" pitchFamily="18" charset="0"/>
              </a:rPr>
              <a:t>DA(destine address)</a:t>
            </a:r>
            <a:r>
              <a:rPr lang="zh-CN" altLang="zh-CN" sz="1600" kern="0" dirty="0">
                <a:solidFill>
                  <a:srgbClr val="333333"/>
                </a:solidFill>
                <a:ea typeface="宋体" panose="02010600030101010101" pitchFamily="2" charset="-122"/>
                <a:cs typeface="Arial" panose="020B0604020202020204" pitchFamily="34" charset="0"/>
              </a:rPr>
              <a:t>：该帧的目的</a:t>
            </a:r>
            <a:r>
              <a:rPr lang="en-US" altLang="zh-CN" sz="1600" kern="0" dirty="0">
                <a:solidFill>
                  <a:srgbClr val="333333"/>
                </a:solidFill>
                <a:ea typeface="宋体" panose="02010600030101010101" pitchFamily="2" charset="-122"/>
                <a:cs typeface="Times New Roman" panose="02020603050405020304" pitchFamily="18" charset="0"/>
              </a:rPr>
              <a:t>mac</a:t>
            </a:r>
            <a:r>
              <a:rPr lang="zh-CN" altLang="zh-CN" sz="1600" kern="0" dirty="0">
                <a:solidFill>
                  <a:srgbClr val="333333"/>
                </a:solidFill>
                <a:ea typeface="宋体" panose="02010600030101010101" pitchFamily="2" charset="-122"/>
                <a:cs typeface="Arial" panose="020B0604020202020204" pitchFamily="34" charset="0"/>
              </a:rPr>
              <a:t>地址</a:t>
            </a:r>
            <a:endParaRPr lang="zh-CN" altLang="zh-CN" sz="1600" kern="100" dirty="0">
              <a:solidFill>
                <a:srgbClr val="333333"/>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333333"/>
                </a:solidFill>
                <a:ea typeface="宋体" panose="02010600030101010101" pitchFamily="2" charset="-122"/>
                <a:cs typeface="Times New Roman" panose="02020603050405020304" pitchFamily="18" charset="0"/>
              </a:rPr>
              <a:t>SA(source address)</a:t>
            </a:r>
            <a:r>
              <a:rPr lang="zh-CN" altLang="zh-CN" sz="1600" kern="0" dirty="0">
                <a:solidFill>
                  <a:srgbClr val="333333"/>
                </a:solidFill>
                <a:ea typeface="宋体" panose="02010600030101010101" pitchFamily="2" charset="-122"/>
                <a:cs typeface="Arial" panose="020B0604020202020204" pitchFamily="34" charset="0"/>
              </a:rPr>
              <a:t>：该帧的源</a:t>
            </a:r>
            <a:r>
              <a:rPr lang="en-US" altLang="zh-CN" sz="1600" kern="0" dirty="0">
                <a:solidFill>
                  <a:srgbClr val="333333"/>
                </a:solidFill>
                <a:ea typeface="宋体" panose="02010600030101010101" pitchFamily="2" charset="-122"/>
                <a:cs typeface="Times New Roman" panose="02020603050405020304" pitchFamily="18" charset="0"/>
              </a:rPr>
              <a:t>mac</a:t>
            </a:r>
            <a:r>
              <a:rPr lang="zh-CN" altLang="zh-CN" sz="1600" kern="0" dirty="0">
                <a:solidFill>
                  <a:srgbClr val="333333"/>
                </a:solidFill>
                <a:ea typeface="宋体" panose="02010600030101010101" pitchFamily="2" charset="-122"/>
                <a:cs typeface="Arial" panose="020B0604020202020204" pitchFamily="34" charset="0"/>
              </a:rPr>
              <a:t>地址</a:t>
            </a:r>
            <a:endParaRPr lang="zh-CN" altLang="zh-CN" sz="1600" kern="100" dirty="0">
              <a:solidFill>
                <a:srgbClr val="333333"/>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333333"/>
                </a:solidFill>
                <a:ea typeface="宋体" panose="02010600030101010101" pitchFamily="2" charset="-122"/>
                <a:cs typeface="Times New Roman" panose="02020603050405020304" pitchFamily="18" charset="0"/>
              </a:rPr>
              <a:t>Sequence Control ― </a:t>
            </a:r>
            <a:r>
              <a:rPr lang="zh-CN" altLang="zh-CN" sz="1600" kern="0" dirty="0">
                <a:solidFill>
                  <a:srgbClr val="333333"/>
                </a:solidFill>
                <a:ea typeface="宋体" panose="02010600030101010101" pitchFamily="2" charset="-122"/>
                <a:cs typeface="Arial" panose="020B0604020202020204" pitchFamily="34" charset="0"/>
              </a:rPr>
              <a:t>由分段号</a:t>
            </a:r>
            <a:r>
              <a:rPr lang="zh-CN" altLang="en-US" sz="1600" kern="0" dirty="0">
                <a:solidFill>
                  <a:srgbClr val="333333"/>
                </a:solidFill>
                <a:ea typeface="宋体" panose="02010600030101010101" pitchFamily="2" charset="-122"/>
                <a:cs typeface="Arial" panose="020B0604020202020204" pitchFamily="34" charset="0"/>
              </a:rPr>
              <a:t>（</a:t>
            </a:r>
            <a:r>
              <a:rPr lang="en-US" altLang="zh-CN" sz="1600" kern="0" dirty="0">
                <a:solidFill>
                  <a:srgbClr val="333333"/>
                </a:solidFill>
                <a:ea typeface="宋体" panose="02010600030101010101" pitchFamily="2" charset="-122"/>
                <a:cs typeface="Arial" panose="020B0604020202020204" pitchFamily="34" charset="0"/>
              </a:rPr>
              <a:t>4</a:t>
            </a:r>
            <a:r>
              <a:rPr lang="zh-CN" altLang="en-US" sz="1600" kern="0" dirty="0">
                <a:solidFill>
                  <a:srgbClr val="333333"/>
                </a:solidFill>
                <a:ea typeface="宋体" panose="02010600030101010101" pitchFamily="2" charset="-122"/>
                <a:cs typeface="Arial" panose="020B0604020202020204" pitchFamily="34" charset="0"/>
              </a:rPr>
              <a:t>位）</a:t>
            </a:r>
            <a:r>
              <a:rPr lang="zh-CN" altLang="zh-CN" sz="1600" kern="0" dirty="0">
                <a:solidFill>
                  <a:srgbClr val="333333"/>
                </a:solidFill>
                <a:ea typeface="宋体" panose="02010600030101010101" pitchFamily="2" charset="-122"/>
                <a:cs typeface="Arial" panose="020B0604020202020204" pitchFamily="34" charset="0"/>
              </a:rPr>
              <a:t>和序列号</a:t>
            </a:r>
            <a:r>
              <a:rPr lang="zh-CN" altLang="en-US" sz="1600" kern="0" dirty="0">
                <a:solidFill>
                  <a:srgbClr val="333333"/>
                </a:solidFill>
                <a:ea typeface="宋体" panose="02010600030101010101" pitchFamily="2" charset="-122"/>
                <a:cs typeface="Arial" panose="020B0604020202020204" pitchFamily="34" charset="0"/>
              </a:rPr>
              <a:t>（</a:t>
            </a:r>
            <a:r>
              <a:rPr lang="en-US" altLang="zh-CN" sz="1600" kern="0" dirty="0">
                <a:solidFill>
                  <a:srgbClr val="333333"/>
                </a:solidFill>
                <a:ea typeface="宋体" panose="02010600030101010101" pitchFamily="2" charset="-122"/>
                <a:cs typeface="Arial" panose="020B0604020202020204" pitchFamily="34" charset="0"/>
              </a:rPr>
              <a:t>12</a:t>
            </a:r>
            <a:r>
              <a:rPr lang="zh-CN" altLang="en-US" sz="1600" kern="0" dirty="0">
                <a:solidFill>
                  <a:srgbClr val="333333"/>
                </a:solidFill>
                <a:ea typeface="宋体" panose="02010600030101010101" pitchFamily="2" charset="-122"/>
                <a:cs typeface="Arial" panose="020B0604020202020204" pitchFamily="34" charset="0"/>
              </a:rPr>
              <a:t>位）</a:t>
            </a:r>
            <a:r>
              <a:rPr lang="zh-CN" altLang="zh-CN" sz="1600" kern="0" dirty="0">
                <a:solidFill>
                  <a:srgbClr val="333333"/>
                </a:solidFill>
                <a:ea typeface="宋体" panose="02010600030101010101" pitchFamily="2" charset="-122"/>
                <a:cs typeface="Arial" panose="020B0604020202020204" pitchFamily="34" charset="0"/>
              </a:rPr>
              <a:t>组成。</a:t>
            </a:r>
            <a:endParaRPr lang="zh-CN" altLang="zh-CN" sz="1600" kern="100" dirty="0">
              <a:solidFill>
                <a:srgbClr val="333333"/>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333333"/>
                </a:solidFill>
                <a:ea typeface="宋体" panose="02010600030101010101" pitchFamily="2" charset="-122"/>
                <a:cs typeface="Times New Roman" panose="02020603050405020304" pitchFamily="18" charset="0"/>
              </a:rPr>
              <a:t>Data ― </a:t>
            </a:r>
            <a:r>
              <a:rPr lang="zh-CN" altLang="zh-CN" sz="1600" kern="0" dirty="0">
                <a:solidFill>
                  <a:srgbClr val="333333"/>
                </a:solidFill>
                <a:ea typeface="宋体" panose="02010600030101010101" pitchFamily="2" charset="-122"/>
                <a:cs typeface="Arial" panose="020B0604020202020204" pitchFamily="34" charset="0"/>
              </a:rPr>
              <a:t>发送或接收的信息。</a:t>
            </a:r>
            <a:endParaRPr lang="zh-CN" altLang="zh-CN" sz="1600" kern="100" dirty="0">
              <a:solidFill>
                <a:srgbClr val="333333"/>
              </a:solidFill>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ts val="1950"/>
              </a:lnSpc>
              <a:spcAft>
                <a:spcPts val="0"/>
              </a:spcAft>
              <a:buSzPts val="1000"/>
              <a:buFont typeface="Symbol" panose="05050102010706020507" pitchFamily="18" charset="2"/>
              <a:buChar char=""/>
              <a:tabLst>
                <a:tab pos="457200" algn="l"/>
              </a:tabLst>
              <a:defRPr/>
            </a:pPr>
            <a:r>
              <a:rPr lang="en-US" altLang="zh-CN" sz="1600" kern="0" dirty="0">
                <a:solidFill>
                  <a:srgbClr val="333333"/>
                </a:solidFill>
                <a:ea typeface="宋体" panose="02010600030101010101" pitchFamily="2" charset="-122"/>
                <a:cs typeface="Times New Roman" panose="02020603050405020304" pitchFamily="18" charset="0"/>
              </a:rPr>
              <a:t>CRC ― </a:t>
            </a:r>
            <a:r>
              <a:rPr lang="zh-CN" altLang="zh-CN" sz="1600" kern="0" dirty="0">
                <a:solidFill>
                  <a:srgbClr val="333333"/>
                </a:solidFill>
                <a:ea typeface="宋体" panose="02010600030101010101" pitchFamily="2" charset="-122"/>
                <a:cs typeface="Arial" panose="020B0604020202020204" pitchFamily="34" charset="0"/>
              </a:rPr>
              <a:t>包括</a:t>
            </a:r>
            <a:r>
              <a:rPr lang="en-US" altLang="zh-CN" sz="1600" kern="0" dirty="0">
                <a:solidFill>
                  <a:srgbClr val="333333"/>
                </a:solidFill>
                <a:ea typeface="宋体" panose="02010600030101010101" pitchFamily="2" charset="-122"/>
                <a:cs typeface="Times New Roman" panose="02020603050405020304" pitchFamily="18" charset="0"/>
              </a:rPr>
              <a:t>32</a:t>
            </a:r>
            <a:r>
              <a:rPr lang="zh-CN" altLang="zh-CN" sz="1600" kern="0" dirty="0">
                <a:solidFill>
                  <a:srgbClr val="333333"/>
                </a:solidFill>
                <a:ea typeface="宋体" panose="02010600030101010101" pitchFamily="2" charset="-122"/>
                <a:cs typeface="Arial" panose="020B0604020202020204" pitchFamily="34" charset="0"/>
              </a:rPr>
              <a:t>位的循环冗余校验（</a:t>
            </a:r>
            <a:r>
              <a:rPr lang="en-US" altLang="zh-CN" sz="1600" kern="0" dirty="0">
                <a:solidFill>
                  <a:srgbClr val="333333"/>
                </a:solidFill>
                <a:ea typeface="宋体" panose="02010600030101010101" pitchFamily="2" charset="-122"/>
                <a:cs typeface="Times New Roman" panose="02020603050405020304" pitchFamily="18" charset="0"/>
              </a:rPr>
              <a:t>CRC</a:t>
            </a:r>
            <a:r>
              <a:rPr lang="zh-CN" altLang="zh-CN" sz="1600" kern="0" dirty="0">
                <a:solidFill>
                  <a:srgbClr val="333333"/>
                </a:solidFill>
                <a:ea typeface="宋体" panose="02010600030101010101" pitchFamily="2" charset="-122"/>
                <a:cs typeface="Arial" panose="020B0604020202020204" pitchFamily="34" charset="0"/>
              </a:rPr>
              <a:t>）。</a:t>
            </a:r>
            <a:endParaRPr lang="zh-CN" altLang="zh-CN" sz="1600" kern="100" dirty="0">
              <a:solidFill>
                <a:srgbClr val="333333"/>
              </a:solidFill>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zh-CN" smtClean="0">
                <a:ea typeface="宋体" panose="02010600030101010101" pitchFamily="2" charset="-122"/>
              </a:rPr>
              <a:t>Broadband Wireless</a:t>
            </a:r>
          </a:p>
        </p:txBody>
      </p:sp>
      <p:sp>
        <p:nvSpPr>
          <p:cNvPr id="66563" name="Rectangle 3"/>
          <p:cNvSpPr>
            <a:spLocks noGrp="1" noChangeArrowheads="1"/>
          </p:cNvSpPr>
          <p:nvPr>
            <p:ph idx="1"/>
          </p:nvPr>
        </p:nvSpPr>
        <p:spPr>
          <a:xfrm>
            <a:off x="1381125" y="1990725"/>
            <a:ext cx="7315200" cy="4019550"/>
          </a:xfrm>
        </p:spPr>
        <p:txBody>
          <a:bodyPr/>
          <a:lstStyle/>
          <a:p>
            <a:pPr lvl="1"/>
            <a:r>
              <a:rPr lang="en-US" altLang="zh-CN" smtClean="0">
                <a:ea typeface="宋体" panose="02010600030101010101" pitchFamily="2" charset="-122"/>
              </a:rPr>
              <a:t>802.16 Architecture / Protocol Stack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802.16 Physical Layer </a:t>
            </a:r>
            <a:r>
              <a:rPr lang="en-US" altLang="zh-CN" smtClean="0">
                <a:solidFill>
                  <a:srgbClr val="0000FF"/>
                </a:solidFill>
                <a:ea typeface="宋体" panose="02010600030101010101" pitchFamily="2" charset="-122"/>
              </a:rPr>
              <a:t>»</a:t>
            </a:r>
          </a:p>
          <a:p>
            <a:pPr lvl="1"/>
            <a:r>
              <a:rPr lang="en-US" altLang="zh-CN" smtClean="0">
                <a:ea typeface="宋体" panose="02010600030101010101" pitchFamily="2" charset="-122"/>
              </a:rPr>
              <a:t>802.16 MAC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802.16 Frames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a:buFontTx/>
              <a:buNone/>
            </a:pP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zh-CN" smtClean="0">
                <a:ea typeface="宋体" panose="02010600030101010101" pitchFamily="2" charset="-122"/>
              </a:rPr>
              <a:t>802.16 Architecture/Protocol Stack (1)</a:t>
            </a:r>
          </a:p>
        </p:txBody>
      </p:sp>
      <p:sp>
        <p:nvSpPr>
          <p:cNvPr id="67587" name="Rectangle 3"/>
          <p:cNvSpPr>
            <a:spLocks noGrp="1" noChangeArrowheads="1"/>
          </p:cNvSpPr>
          <p:nvPr>
            <p:ph idx="1"/>
          </p:nvPr>
        </p:nvSpPr>
        <p:spPr>
          <a:xfrm>
            <a:off x="914400" y="1611313"/>
            <a:ext cx="7789863" cy="4598987"/>
          </a:xfrm>
        </p:spPr>
        <p:txBody>
          <a:bodyPr/>
          <a:lstStyle/>
          <a:p>
            <a:pPr>
              <a:buFontTx/>
              <a:buNone/>
            </a:pPr>
            <a:r>
              <a:rPr lang="en-US" altLang="zh-CN" smtClean="0">
                <a:ea typeface="宋体" panose="02010600030101010101" pitchFamily="2" charset="-122"/>
              </a:rPr>
              <a:t>Wireless clients connect to a wired basestation (like 3G)</a:t>
            </a:r>
          </a:p>
        </p:txBody>
      </p:sp>
      <p:pic>
        <p:nvPicPr>
          <p:cNvPr id="67588" name="Picture 6"/>
          <p:cNvPicPr>
            <a:picLocks noChangeAspect="1" noChangeArrowheads="1"/>
          </p:cNvPicPr>
          <p:nvPr/>
        </p:nvPicPr>
        <p:blipFill>
          <a:blip r:embed="rId2">
            <a:extLst>
              <a:ext uri="{28A0092B-C50C-407E-A947-70E740481C1C}">
                <a14:useLocalDpi xmlns:a14="http://schemas.microsoft.com/office/drawing/2010/main" xmlns="" val="0"/>
              </a:ext>
            </a:extLst>
          </a:blip>
          <a:srcRect t="6749" b="10606"/>
          <a:stretch>
            <a:fillRect/>
          </a:stretch>
        </p:blipFill>
        <p:spPr bwMode="auto">
          <a:xfrm>
            <a:off x="700088" y="2562225"/>
            <a:ext cx="7743825" cy="285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smtClean="0">
                <a:ea typeface="宋体" panose="02010600030101010101" pitchFamily="2" charset="-122"/>
              </a:rPr>
              <a:t>802.16 Architecture/Protocol Stack (2)</a:t>
            </a:r>
          </a:p>
        </p:txBody>
      </p:sp>
      <p:sp>
        <p:nvSpPr>
          <p:cNvPr id="68611" name="Rectangle 3"/>
          <p:cNvSpPr>
            <a:spLocks noGrp="1" noChangeArrowheads="1"/>
          </p:cNvSpPr>
          <p:nvPr>
            <p:ph idx="1"/>
          </p:nvPr>
        </p:nvSpPr>
        <p:spPr>
          <a:xfrm>
            <a:off x="857250" y="987425"/>
            <a:ext cx="7789863" cy="4600575"/>
          </a:xfrm>
        </p:spPr>
        <p:txBody>
          <a:bodyPr/>
          <a:lstStyle/>
          <a:p>
            <a:pPr>
              <a:buFontTx/>
              <a:buNone/>
            </a:pPr>
            <a:r>
              <a:rPr lang="en-US" altLang="zh-CN" sz="1800" smtClean="0">
                <a:ea typeface="宋体" panose="02010600030101010101" pitchFamily="2" charset="-122"/>
              </a:rPr>
              <a:t>MAC is connection-oriented; IP is connectionless</a:t>
            </a:r>
          </a:p>
          <a:p>
            <a:pPr lvl="1"/>
            <a:r>
              <a:rPr lang="en-US" altLang="zh-CN" sz="2000" smtClean="0">
                <a:ea typeface="宋体" panose="02010600030101010101" pitchFamily="2" charset="-122"/>
              </a:rPr>
              <a:t>Convergence sublayer maps between the two</a:t>
            </a:r>
          </a:p>
          <a:p>
            <a:pPr lvl="1"/>
            <a:r>
              <a:rPr lang="en-US" altLang="zh-CN" sz="2000" smtClean="0">
                <a:ea typeface="宋体" panose="02010600030101010101" pitchFamily="2" charset="-122"/>
              </a:rPr>
              <a:t>WiMAX:</a:t>
            </a:r>
            <a:r>
              <a:rPr lang="zh-CN" altLang="en-US" sz="2000" smtClean="0">
                <a:ea typeface="宋体" panose="02010600030101010101" pitchFamily="2" charset="-122"/>
              </a:rPr>
              <a:t>全球微波接入互操作性，即</a:t>
            </a:r>
            <a:r>
              <a:rPr lang="en-US" altLang="zh-CN" sz="2000" smtClean="0">
                <a:ea typeface="宋体" panose="02010600030101010101" pitchFamily="2" charset="-122"/>
              </a:rPr>
              <a:t>802.16</a:t>
            </a:r>
          </a:p>
        </p:txBody>
      </p:sp>
      <p:pic>
        <p:nvPicPr>
          <p:cNvPr id="68612" name="Picture 6"/>
          <p:cNvPicPr>
            <a:picLocks noChangeAspect="1" noChangeArrowheads="1"/>
          </p:cNvPicPr>
          <p:nvPr/>
        </p:nvPicPr>
        <p:blipFill>
          <a:blip r:embed="rId2">
            <a:extLst>
              <a:ext uri="{28A0092B-C50C-407E-A947-70E740481C1C}">
                <a14:useLocalDpi xmlns:a14="http://schemas.microsoft.com/office/drawing/2010/main" xmlns="" val="0"/>
              </a:ext>
            </a:extLst>
          </a:blip>
          <a:srcRect t="15562"/>
          <a:stretch>
            <a:fillRect/>
          </a:stretch>
        </p:blipFill>
        <p:spPr bwMode="auto">
          <a:xfrm>
            <a:off x="1290638" y="2130425"/>
            <a:ext cx="7038975" cy="323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8613" name="Rectangle 3"/>
          <p:cNvSpPr txBox="1">
            <a:spLocks noChangeArrowheads="1"/>
          </p:cNvSpPr>
          <p:nvPr/>
        </p:nvSpPr>
        <p:spPr bwMode="auto">
          <a:xfrm>
            <a:off x="742950" y="5253038"/>
            <a:ext cx="7789863" cy="320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lvl="1">
              <a:buClr>
                <a:srgbClr val="0000FF"/>
              </a:buClr>
            </a:pPr>
            <a:r>
              <a:rPr lang="zh-CN" altLang="en-US" sz="2400">
                <a:ea typeface="宋体" panose="02010600030101010101" pitchFamily="2" charset="-122"/>
              </a:rPr>
              <a:t>安全子层：处理加密、解密和密钥管理</a:t>
            </a:r>
            <a:endParaRPr lang="en-US" altLang="zh-CN" sz="2400">
              <a:ea typeface="宋体" panose="02010600030101010101" pitchFamily="2" charset="-122"/>
            </a:endParaRPr>
          </a:p>
          <a:p>
            <a:pPr lvl="1">
              <a:buClr>
                <a:srgbClr val="0000FF"/>
              </a:buClr>
            </a:pPr>
            <a:r>
              <a:rPr lang="en-US" altLang="zh-CN" sz="2400">
                <a:ea typeface="宋体" panose="02010600030101010101" pitchFamily="2" charset="-122"/>
              </a:rPr>
              <a:t>MAC</a:t>
            </a:r>
            <a:r>
              <a:rPr lang="zh-CN" altLang="en-US" sz="2400">
                <a:ea typeface="宋体" panose="02010600030101010101" pitchFamily="2" charset="-122"/>
              </a:rPr>
              <a:t>公共子层</a:t>
            </a:r>
            <a:r>
              <a:rPr lang="en-US" altLang="zh-CN" sz="2400">
                <a:ea typeface="宋体" panose="02010600030101010101" pitchFamily="2" charset="-122"/>
              </a:rPr>
              <a:t>—</a:t>
            </a:r>
            <a:r>
              <a:rPr lang="zh-CN" altLang="en-US" sz="2400">
                <a:ea typeface="宋体" panose="02010600030101010101" pitchFamily="2" charset="-122"/>
              </a:rPr>
              <a:t>信道管理：基站调度下行信道，管理上行信道。</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zh-CN" smtClean="0">
                <a:ea typeface="宋体" panose="02010600030101010101" pitchFamily="2" charset="-122"/>
              </a:rPr>
              <a:t>802.16 Physical Layer</a:t>
            </a:r>
          </a:p>
        </p:txBody>
      </p:sp>
      <p:sp>
        <p:nvSpPr>
          <p:cNvPr id="69635" name="Content Placeholder 2"/>
          <p:cNvSpPr>
            <a:spLocks noGrp="1"/>
          </p:cNvSpPr>
          <p:nvPr>
            <p:ph idx="1"/>
          </p:nvPr>
        </p:nvSpPr>
        <p:spPr>
          <a:xfrm>
            <a:off x="914400" y="1611313"/>
            <a:ext cx="7789863" cy="4598987"/>
          </a:xfrm>
        </p:spPr>
        <p:txBody>
          <a:bodyPr/>
          <a:lstStyle/>
          <a:p>
            <a:pPr>
              <a:buFontTx/>
              <a:buNone/>
            </a:pPr>
            <a:r>
              <a:rPr lang="en-US" altLang="zh-CN" smtClean="0">
                <a:ea typeface="宋体" panose="02010600030101010101" pitchFamily="2" charset="-122"/>
              </a:rPr>
              <a:t>Based on OFDM; base station gives mobiles bursts (subcarrier/time frame slots) for uplink and downlink</a:t>
            </a:r>
          </a:p>
        </p:txBody>
      </p:sp>
      <p:pic>
        <p:nvPicPr>
          <p:cNvPr id="69636" name="Picture 6"/>
          <p:cNvPicPr>
            <a:picLocks noChangeAspect="1" noChangeArrowheads="1"/>
          </p:cNvPicPr>
          <p:nvPr/>
        </p:nvPicPr>
        <p:blipFill>
          <a:blip r:embed="rId2">
            <a:extLst>
              <a:ext uri="{28A0092B-C50C-407E-A947-70E740481C1C}">
                <a14:useLocalDpi xmlns:a14="http://schemas.microsoft.com/office/drawing/2010/main" xmlns="" val="0"/>
              </a:ext>
            </a:extLst>
          </a:blip>
          <a:srcRect t="3186"/>
          <a:stretch>
            <a:fillRect/>
          </a:stretch>
        </p:blipFill>
        <p:spPr bwMode="auto">
          <a:xfrm>
            <a:off x="947738" y="2581275"/>
            <a:ext cx="7248525" cy="3762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zh-CN" smtClean="0">
                <a:ea typeface="宋体" panose="02010600030101010101" pitchFamily="2" charset="-122"/>
              </a:rPr>
              <a:t>802.16 MAC</a:t>
            </a:r>
          </a:p>
        </p:txBody>
      </p:sp>
      <p:sp>
        <p:nvSpPr>
          <p:cNvPr id="70659" name="Rectangle 3"/>
          <p:cNvSpPr>
            <a:spLocks noGrp="1" noChangeArrowheads="1"/>
          </p:cNvSpPr>
          <p:nvPr>
            <p:ph idx="1"/>
          </p:nvPr>
        </p:nvSpPr>
        <p:spPr>
          <a:xfrm>
            <a:off x="914400" y="1611313"/>
            <a:ext cx="7789863" cy="4598987"/>
          </a:xfrm>
        </p:spPr>
        <p:txBody>
          <a:bodyPr/>
          <a:lstStyle/>
          <a:p>
            <a:pPr>
              <a:buFontTx/>
              <a:buNone/>
            </a:pPr>
            <a:r>
              <a:rPr lang="en-US" altLang="zh-CN" smtClean="0">
                <a:ea typeface="宋体" panose="02010600030101010101" pitchFamily="2" charset="-122"/>
              </a:rPr>
              <a:t>Connection-oriented with base station in control</a:t>
            </a:r>
          </a:p>
          <a:p>
            <a:pPr lvl="1"/>
            <a:r>
              <a:rPr lang="en-US" altLang="zh-CN" smtClean="0">
                <a:ea typeface="宋体" panose="02010600030101010101" pitchFamily="2" charset="-122"/>
              </a:rPr>
              <a:t>Clients request the bandwidth they need</a:t>
            </a:r>
          </a:p>
          <a:p>
            <a:pPr>
              <a:buFontTx/>
              <a:buNone/>
            </a:pPr>
            <a:r>
              <a:rPr lang="en-US" altLang="zh-CN" smtClean="0">
                <a:ea typeface="宋体" panose="02010600030101010101" pitchFamily="2" charset="-122"/>
              </a:rPr>
              <a:t>Different kinds of service can be requested:</a:t>
            </a:r>
          </a:p>
          <a:p>
            <a:pPr lvl="1"/>
            <a:r>
              <a:rPr lang="en-US" altLang="zh-CN" smtClean="0">
                <a:ea typeface="宋体" panose="02010600030101010101" pitchFamily="2" charset="-122"/>
              </a:rPr>
              <a:t>Constant bit rate, e.g., uncompressed voice</a:t>
            </a:r>
          </a:p>
          <a:p>
            <a:pPr lvl="1"/>
            <a:r>
              <a:rPr lang="en-US" altLang="zh-CN" smtClean="0">
                <a:ea typeface="宋体" panose="02010600030101010101" pitchFamily="2" charset="-122"/>
              </a:rPr>
              <a:t>Real-time variable bit rate, e.g., video, Web</a:t>
            </a:r>
          </a:p>
          <a:p>
            <a:pPr lvl="1"/>
            <a:r>
              <a:rPr lang="en-US" altLang="zh-CN" smtClean="0">
                <a:ea typeface="宋体" panose="02010600030101010101" pitchFamily="2" charset="-122"/>
              </a:rPr>
              <a:t>Non-real-time variable bit rate, e.g., file download</a:t>
            </a:r>
          </a:p>
          <a:p>
            <a:pPr lvl="1"/>
            <a:r>
              <a:rPr lang="en-US" altLang="zh-CN" smtClean="0">
                <a:ea typeface="宋体" panose="02010600030101010101" pitchFamily="2" charset="-122"/>
              </a:rPr>
              <a:t>Best-effort for everything else</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83BB43F-D31E-4A58-9304-D9A72C1034A0}" type="datetime1">
              <a:rPr lang="zh-CN" altLang="en-US" smtClean="0"/>
              <a:pPr/>
              <a:t>2019/10/24</a:t>
            </a:fld>
            <a:endParaRPr lang="en-US" altLang="zh-CN" smtClean="0"/>
          </a:p>
        </p:txBody>
      </p:sp>
      <p:sp>
        <p:nvSpPr>
          <p:cNvPr id="716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16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08A275-BC14-460F-AA01-92433A58C1CF}" type="slidenum">
              <a:rPr lang="zh-CN" altLang="en-US" smtClean="0"/>
              <a:pPr/>
              <a:t>67</a:t>
            </a:fld>
            <a:endParaRPr lang="en-US" altLang="zh-CN" smtClean="0"/>
          </a:p>
        </p:txBody>
      </p:sp>
      <p:sp>
        <p:nvSpPr>
          <p:cNvPr id="7168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802.16 Frame</a:t>
            </a:r>
          </a:p>
        </p:txBody>
      </p:sp>
      <p:pic>
        <p:nvPicPr>
          <p:cNvPr id="71686" name="图片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357313" y="1624013"/>
            <a:ext cx="6886575" cy="414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7" name="Content Placeholder 10"/>
          <p:cNvSpPr>
            <a:spLocks noGrp="1"/>
          </p:cNvSpPr>
          <p:nvPr>
            <p:ph idx="1"/>
          </p:nvPr>
        </p:nvSpPr>
        <p:spPr>
          <a:xfrm>
            <a:off x="1243013" y="835025"/>
            <a:ext cx="7789862" cy="4600575"/>
          </a:xfrm>
        </p:spPr>
        <p:txBody>
          <a:bodyPr/>
          <a:lstStyle/>
          <a:p>
            <a:pPr lvl="1"/>
            <a:r>
              <a:rPr lang="en-US" altLang="zh-CN" sz="2400" smtClean="0">
                <a:ea typeface="宋体" panose="02010600030101010101" pitchFamily="2" charset="-122"/>
              </a:rPr>
              <a:t>Frames vary depending on their type</a:t>
            </a:r>
          </a:p>
          <a:p>
            <a:pPr lvl="1"/>
            <a:r>
              <a:rPr lang="en-US" altLang="zh-CN" sz="2400" smtClean="0">
                <a:ea typeface="宋体" panose="02010600030101010101" pitchFamily="2" charset="-122"/>
              </a:rPr>
              <a:t>Connection ID instead of source/dest addresses</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76CDBB9-5D27-4F81-9C5B-E9DF0DB0AABA}" type="datetime1">
              <a:rPr lang="zh-CN" altLang="en-US" smtClean="0"/>
              <a:pPr/>
              <a:t>2019/10/24</a:t>
            </a:fld>
            <a:endParaRPr lang="en-US" altLang="zh-CN" smtClean="0"/>
          </a:p>
        </p:txBody>
      </p:sp>
      <p:sp>
        <p:nvSpPr>
          <p:cNvPr id="727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27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7A78BDB-FFCC-4CB1-A8EC-09B3734EA172}" type="slidenum">
              <a:rPr lang="zh-CN" altLang="en-US" smtClean="0"/>
              <a:pPr/>
              <a:t>68</a:t>
            </a:fld>
            <a:endParaRPr lang="en-US" altLang="zh-CN" smtClean="0"/>
          </a:p>
        </p:txBody>
      </p:sp>
      <p:sp>
        <p:nvSpPr>
          <p:cNvPr id="72709"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IEEE 802.2: Logical Link Control</a:t>
            </a:r>
            <a:r>
              <a:rPr lang="zh-CN" altLang="en-US" sz="4000" smtClean="0">
                <a:ea typeface="宋体" panose="02010600030101010101" pitchFamily="2" charset="-122"/>
              </a:rPr>
              <a:t>（</a:t>
            </a:r>
            <a:r>
              <a:rPr lang="en-US" altLang="zh-CN" sz="4000" smtClean="0">
                <a:ea typeface="宋体" panose="02010600030101010101" pitchFamily="2" charset="-122"/>
              </a:rPr>
              <a:t>1</a:t>
            </a:r>
            <a:r>
              <a:rPr lang="zh-CN" altLang="en-US" sz="4000" smtClean="0">
                <a:ea typeface="宋体" panose="02010600030101010101" pitchFamily="2" charset="-122"/>
              </a:rPr>
              <a:t>）</a:t>
            </a:r>
            <a:endParaRPr lang="en-US" altLang="zh-CN" sz="4000" smtClean="0">
              <a:ea typeface="宋体" panose="02010600030101010101" pitchFamily="2" charset="-122"/>
            </a:endParaRPr>
          </a:p>
        </p:txBody>
      </p:sp>
      <p:sp>
        <p:nvSpPr>
          <p:cNvPr id="72710" name="Rectangle 3"/>
          <p:cNvSpPr>
            <a:spLocks noGrp="1" noChangeArrowheads="1"/>
          </p:cNvSpPr>
          <p:nvPr>
            <p:ph type="body" idx="1"/>
          </p:nvPr>
        </p:nvSpPr>
        <p:spPr>
          <a:xfrm>
            <a:off x="1503363" y="5792788"/>
            <a:ext cx="6424612" cy="1150937"/>
          </a:xfrm>
        </p:spPr>
        <p:txBody>
          <a:bodyPr/>
          <a:lstStyle/>
          <a:p>
            <a:pP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Position of LLC. </a:t>
            </a: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Protocol formats.</a:t>
            </a:r>
          </a:p>
        </p:txBody>
      </p:sp>
      <p:pic>
        <p:nvPicPr>
          <p:cNvPr id="72711" name="Picture 4" descr="4-2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9150" y="1166813"/>
            <a:ext cx="7573963" cy="3141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12" name="Rectangle 6"/>
          <p:cNvSpPr>
            <a:spLocks noChangeArrowheads="1"/>
          </p:cNvSpPr>
          <p:nvPr/>
        </p:nvSpPr>
        <p:spPr bwMode="auto">
          <a:xfrm>
            <a:off x="469900" y="4497388"/>
            <a:ext cx="79629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zh-CN" sz="2000">
                <a:ea typeface="宋体" panose="02010600030101010101" pitchFamily="2" charset="-122"/>
              </a:rPr>
              <a:t>When a reliable error-controlled flow-controlled data link protocol is required.</a:t>
            </a:r>
          </a:p>
          <a:p>
            <a:pPr eaLnBrk="1" hangingPunct="1">
              <a:buFontTx/>
              <a:buChar char="•"/>
            </a:pPr>
            <a:r>
              <a:rPr lang="en-US" altLang="zh-CN" sz="2000">
                <a:ea typeface="宋体" panose="02010600030101010101" pitchFamily="2" charset="-122"/>
              </a:rPr>
              <a:t>Hides differences inherent in the 802.3/4/5/… from the network layer.</a:t>
            </a:r>
            <a:endParaRPr lang="zh-CN" altLang="en-US" sz="2000">
              <a:ea typeface="宋体" panose="02010600030101010101" pitchFamily="2"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9D86F8B-F260-42D6-BFF2-72C92CEAD244}" type="datetime1">
              <a:rPr lang="zh-CN" altLang="en-US" smtClean="0"/>
              <a:pPr/>
              <a:t>2019/10/24</a:t>
            </a:fld>
            <a:endParaRPr lang="en-US" altLang="zh-CN" smtClean="0"/>
          </a:p>
        </p:txBody>
      </p:sp>
      <p:sp>
        <p:nvSpPr>
          <p:cNvPr id="737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37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E5D49F-4D31-4289-8E51-17713A535726}" type="slidenum">
              <a:rPr lang="zh-CN" altLang="en-US" smtClean="0"/>
              <a:pPr/>
              <a:t>69</a:t>
            </a:fld>
            <a:endParaRPr lang="en-US" altLang="zh-CN" smtClean="0"/>
          </a:p>
        </p:txBody>
      </p:sp>
      <p:sp>
        <p:nvSpPr>
          <p:cNvPr id="73733" name="Rectangle 4"/>
          <p:cNvSpPr>
            <a:spLocks noGrp="1" noChangeArrowheads="1"/>
          </p:cNvSpPr>
          <p:nvPr>
            <p:ph type="body" idx="1"/>
          </p:nvPr>
        </p:nvSpPr>
        <p:spPr>
          <a:xfrm>
            <a:off x="422275" y="2430463"/>
            <a:ext cx="7975600" cy="3263900"/>
          </a:xfrm>
          <a:noFill/>
        </p:spPr>
        <p:txBody>
          <a:bodyPr lIns="124268" tIns="62134" rIns="124268" bIns="62134"/>
          <a:lstStyle/>
          <a:p>
            <a:pPr eaLnBrk="1" hangingPunct="1">
              <a:buFontTx/>
              <a:buNone/>
            </a:pPr>
            <a:r>
              <a:rPr lang="en-US" altLang="zh-CN" sz="2800" b="1" smtClean="0">
                <a:latin typeface="Arial" panose="020B0604020202020204" pitchFamily="34" charset="0"/>
                <a:ea typeface="宋体" panose="02010600030101010101" pitchFamily="2" charset="-122"/>
              </a:rPr>
              <a:t>Three possible options:</a:t>
            </a:r>
          </a:p>
          <a:p>
            <a:pPr lvl="1" eaLnBrk="1" hangingPunct="1"/>
            <a:r>
              <a:rPr lang="en-US" altLang="zh-CN" b="1" smtClean="0">
                <a:latin typeface="Arial" panose="020B0604020202020204" pitchFamily="34" charset="0"/>
                <a:ea typeface="宋体" panose="02010600030101010101" pitchFamily="2" charset="-122"/>
              </a:rPr>
              <a:t>Unreliable datagram service.</a:t>
            </a:r>
          </a:p>
          <a:p>
            <a:pPr lvl="1" eaLnBrk="1" hangingPunct="1"/>
            <a:r>
              <a:rPr lang="en-US" altLang="zh-CN" b="1" smtClean="0">
                <a:latin typeface="Arial" panose="020B0604020202020204" pitchFamily="34" charset="0"/>
                <a:ea typeface="宋体" panose="02010600030101010101" pitchFamily="2" charset="-122"/>
              </a:rPr>
              <a:t>Acknowledged datagram service.</a:t>
            </a:r>
          </a:p>
          <a:p>
            <a:pPr lvl="1" eaLnBrk="1" hangingPunct="1"/>
            <a:r>
              <a:rPr lang="en-US" altLang="zh-CN" b="1" smtClean="0">
                <a:latin typeface="Arial" panose="020B0604020202020204" pitchFamily="34" charset="0"/>
                <a:ea typeface="宋体" panose="02010600030101010101" pitchFamily="2" charset="-122"/>
              </a:rPr>
              <a:t>Reliable connection-oriented service.</a:t>
            </a:r>
          </a:p>
          <a:p>
            <a:pPr eaLnBrk="1" hangingPunct="1"/>
            <a:endParaRPr lang="zh-CN" altLang="en-US" b="1" smtClean="0">
              <a:latin typeface="Arial" panose="020B0604020202020204" pitchFamily="34" charset="0"/>
              <a:ea typeface="宋体" panose="02010600030101010101" pitchFamily="2" charset="-122"/>
            </a:endParaRPr>
          </a:p>
        </p:txBody>
      </p:sp>
      <p:sp>
        <p:nvSpPr>
          <p:cNvPr id="73734" name="Rectangle 5"/>
          <p:cNvSpPr>
            <a:spLocks noGrp="1" noChangeArrowheads="1"/>
          </p:cNvSpPr>
          <p:nvPr>
            <p:ph type="title"/>
          </p:nvPr>
        </p:nvSpPr>
        <p:spPr>
          <a:xfrm>
            <a:off x="381000" y="687388"/>
            <a:ext cx="7989888" cy="1382712"/>
          </a:xfrm>
          <a:noFill/>
        </p:spPr>
        <p:txBody>
          <a:bodyPr lIns="124268" tIns="62134" rIns="124268" bIns="62134" anchor="b"/>
          <a:lstStyle/>
          <a:p>
            <a:pPr eaLnBrk="1" hangingPunct="1"/>
            <a:r>
              <a:rPr lang="en-US" altLang="zh-CN" smtClean="0">
                <a:ea typeface="宋体" panose="02010600030101010101" pitchFamily="2" charset="-122"/>
              </a:rPr>
              <a:t>IEEE 802.2: Logical Link Control(2)</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FF4B56-F8C0-4FC9-8139-3D644A57FCE2}" type="datetime1">
              <a:rPr lang="zh-CN" altLang="en-US" smtClean="0"/>
              <a:pPr/>
              <a:t>2019/10/24</a:t>
            </a:fld>
            <a:endParaRPr lang="en-US" altLang="zh-CN" smtClean="0"/>
          </a:p>
        </p:txBody>
      </p:sp>
      <p:sp>
        <p:nvSpPr>
          <p:cNvPr id="1024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24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7B5A291-6CAF-419C-8BB6-D14E782FB648}" type="slidenum">
              <a:rPr lang="zh-CN" altLang="en-US" smtClean="0"/>
              <a:pPr/>
              <a:t>7</a:t>
            </a:fld>
            <a:endParaRPr lang="en-US" altLang="zh-CN" smtClean="0"/>
          </a:p>
        </p:txBody>
      </p:sp>
      <p:sp>
        <p:nvSpPr>
          <p:cNvPr id="10245" name="Rectangle 2"/>
          <p:cNvSpPr>
            <a:spLocks noGrp="1" noChangeArrowheads="1"/>
          </p:cNvSpPr>
          <p:nvPr>
            <p:ph type="title"/>
          </p:nvPr>
        </p:nvSpPr>
        <p:spPr/>
        <p:txBody>
          <a:bodyPr/>
          <a:lstStyle/>
          <a:p>
            <a:pPr eaLnBrk="1" hangingPunct="1"/>
            <a:r>
              <a:rPr lang="en-US" altLang="zh-CN" sz="3200" smtClean="0">
                <a:ea typeface="宋体" panose="02010600030101010101" pitchFamily="2" charset="-122"/>
              </a:rPr>
              <a:t>Dynamic Channel Allocation in LANs and MANs</a:t>
            </a:r>
          </a:p>
        </p:txBody>
      </p:sp>
      <p:sp>
        <p:nvSpPr>
          <p:cNvPr id="10246" name="Rectangle 3"/>
          <p:cNvSpPr>
            <a:spLocks noGrp="1" noChangeArrowheads="1"/>
          </p:cNvSpPr>
          <p:nvPr>
            <p:ph type="body" idx="1"/>
          </p:nvPr>
        </p:nvSpPr>
        <p:spPr>
          <a:xfrm>
            <a:off x="1558925" y="1347788"/>
            <a:ext cx="6845300" cy="4743450"/>
          </a:xfrm>
        </p:spPr>
        <p:txBody>
          <a:bodyPr/>
          <a:lstStyle/>
          <a:p>
            <a:pPr eaLnBrk="1" hangingPunct="1">
              <a:lnSpc>
                <a:spcPct val="90000"/>
              </a:lnSpc>
              <a:buFontTx/>
              <a:buAutoNum type="arabicPeriod"/>
            </a:pPr>
            <a:r>
              <a:rPr lang="en-US" altLang="zh-CN" b="1" smtClean="0">
                <a:ea typeface="宋体" panose="02010600030101010101" pitchFamily="2" charset="-122"/>
              </a:rPr>
              <a:t>Station Model.</a:t>
            </a:r>
            <a:r>
              <a:rPr lang="zh-CN" altLang="en-US" b="1" smtClean="0">
                <a:ea typeface="宋体" panose="02010600030101010101" pitchFamily="2" charset="-122"/>
              </a:rPr>
              <a:t>（站模式）</a:t>
            </a:r>
          </a:p>
          <a:p>
            <a:pPr eaLnBrk="1" hangingPunct="1">
              <a:lnSpc>
                <a:spcPct val="90000"/>
              </a:lnSpc>
              <a:buFontTx/>
              <a:buAutoNum type="arabicPeriod"/>
            </a:pPr>
            <a:endParaRPr lang="en-US" altLang="zh-CN" b="1" smtClean="0">
              <a:ea typeface="宋体" panose="02010600030101010101" pitchFamily="2" charset="-122"/>
            </a:endParaRPr>
          </a:p>
          <a:p>
            <a:pPr eaLnBrk="1" hangingPunct="1">
              <a:lnSpc>
                <a:spcPct val="90000"/>
              </a:lnSpc>
              <a:buFontTx/>
              <a:buAutoNum type="arabicPeriod"/>
            </a:pPr>
            <a:r>
              <a:rPr lang="en-US" altLang="zh-CN" b="1" smtClean="0">
                <a:ea typeface="宋体" panose="02010600030101010101" pitchFamily="2" charset="-122"/>
              </a:rPr>
              <a:t>Single Channel Assumption.</a:t>
            </a:r>
            <a:r>
              <a:rPr lang="zh-CN" altLang="en-US" b="1" smtClean="0">
                <a:ea typeface="宋体" panose="02010600030101010101" pitchFamily="2" charset="-122"/>
              </a:rPr>
              <a:t>（单信道假设）</a:t>
            </a:r>
          </a:p>
          <a:p>
            <a:pPr eaLnBrk="1" hangingPunct="1">
              <a:lnSpc>
                <a:spcPct val="90000"/>
              </a:lnSpc>
              <a:buFontTx/>
              <a:buAutoNum type="arabicPeriod"/>
            </a:pPr>
            <a:endParaRPr lang="en-US" altLang="zh-CN" b="1" smtClean="0">
              <a:ea typeface="宋体" panose="02010600030101010101" pitchFamily="2" charset="-122"/>
            </a:endParaRPr>
          </a:p>
          <a:p>
            <a:pPr eaLnBrk="1" hangingPunct="1">
              <a:lnSpc>
                <a:spcPct val="90000"/>
              </a:lnSpc>
              <a:buFontTx/>
              <a:buAutoNum type="arabicPeriod"/>
            </a:pPr>
            <a:r>
              <a:rPr lang="en-US" altLang="zh-CN" b="1" smtClean="0">
                <a:ea typeface="宋体" panose="02010600030101010101" pitchFamily="2" charset="-122"/>
              </a:rPr>
              <a:t>Collision Assumption.</a:t>
            </a:r>
            <a:r>
              <a:rPr lang="zh-CN" altLang="en-US" b="1" smtClean="0">
                <a:ea typeface="宋体" panose="02010600030101010101" pitchFamily="2" charset="-122"/>
              </a:rPr>
              <a:t>（冲突假设）</a:t>
            </a:r>
          </a:p>
          <a:p>
            <a:pPr eaLnBrk="1" hangingPunct="1">
              <a:lnSpc>
                <a:spcPct val="90000"/>
              </a:lnSpc>
              <a:buFontTx/>
              <a:buAutoNum type="arabicPeriod"/>
            </a:pPr>
            <a:endParaRPr lang="en-US" altLang="zh-CN" b="1" smtClean="0">
              <a:ea typeface="宋体" panose="02010600030101010101" pitchFamily="2" charset="-122"/>
            </a:endParaRPr>
          </a:p>
          <a:p>
            <a:pPr eaLnBrk="1" hangingPunct="1">
              <a:lnSpc>
                <a:spcPct val="90000"/>
              </a:lnSpc>
              <a:buFontTx/>
              <a:buAutoNum type="arabicPeriod"/>
            </a:pPr>
            <a:r>
              <a:rPr lang="en-US" altLang="zh-CN" b="1" smtClean="0">
                <a:solidFill>
                  <a:schemeClr val="accent2"/>
                </a:solidFill>
                <a:ea typeface="宋体" panose="02010600030101010101" pitchFamily="2" charset="-122"/>
              </a:rPr>
              <a:t>(a)</a:t>
            </a:r>
            <a:r>
              <a:rPr lang="en-US" altLang="zh-CN" b="1" smtClean="0">
                <a:ea typeface="宋体" panose="02010600030101010101" pitchFamily="2" charset="-122"/>
              </a:rPr>
              <a:t> Continuous Time.</a:t>
            </a:r>
            <a:r>
              <a:rPr lang="zh-CN" altLang="en-US" b="1" smtClean="0">
                <a:ea typeface="宋体" panose="02010600030101010101" pitchFamily="2" charset="-122"/>
              </a:rPr>
              <a:t>（连续时间）</a:t>
            </a:r>
            <a:br>
              <a:rPr lang="zh-CN" altLang="en-US" b="1" smtClean="0">
                <a:ea typeface="宋体" panose="02010600030101010101" pitchFamily="2" charset="-122"/>
              </a:rPr>
            </a:br>
            <a:r>
              <a:rPr lang="en-US" altLang="zh-CN" b="1" smtClean="0">
                <a:solidFill>
                  <a:schemeClr val="accent2"/>
                </a:solidFill>
                <a:ea typeface="宋体" panose="02010600030101010101" pitchFamily="2" charset="-122"/>
              </a:rPr>
              <a:t>(b)</a:t>
            </a:r>
            <a:r>
              <a:rPr lang="en-US" altLang="zh-CN" b="1" smtClean="0">
                <a:ea typeface="宋体" panose="02010600030101010101" pitchFamily="2" charset="-122"/>
              </a:rPr>
              <a:t> Slotted Time.</a:t>
            </a:r>
            <a:r>
              <a:rPr lang="zh-CN" altLang="en-US" b="1" smtClean="0">
                <a:ea typeface="宋体" panose="02010600030101010101" pitchFamily="2" charset="-122"/>
              </a:rPr>
              <a:t>（时隙时间）</a:t>
            </a:r>
          </a:p>
          <a:p>
            <a:pPr eaLnBrk="1" hangingPunct="1">
              <a:lnSpc>
                <a:spcPct val="90000"/>
              </a:lnSpc>
              <a:buFontTx/>
              <a:buAutoNum type="arabicPeriod"/>
            </a:pPr>
            <a:endParaRPr lang="en-US" altLang="zh-CN" b="1" smtClean="0">
              <a:ea typeface="宋体" panose="02010600030101010101" pitchFamily="2" charset="-122"/>
            </a:endParaRPr>
          </a:p>
          <a:p>
            <a:pPr eaLnBrk="1" hangingPunct="1">
              <a:lnSpc>
                <a:spcPct val="90000"/>
              </a:lnSpc>
              <a:buFontTx/>
              <a:buAutoNum type="arabicPeriod"/>
            </a:pPr>
            <a:r>
              <a:rPr lang="en-US" altLang="zh-CN" b="1" smtClean="0">
                <a:solidFill>
                  <a:schemeClr val="accent2"/>
                </a:solidFill>
                <a:ea typeface="宋体" panose="02010600030101010101" pitchFamily="2" charset="-122"/>
              </a:rPr>
              <a:t>(a)</a:t>
            </a:r>
            <a:r>
              <a:rPr lang="en-US" altLang="zh-CN" b="1" smtClean="0">
                <a:ea typeface="宋体" panose="02010600030101010101" pitchFamily="2" charset="-122"/>
              </a:rPr>
              <a:t> Carrier Sense.</a:t>
            </a:r>
            <a:r>
              <a:rPr lang="zh-CN" altLang="en-US" b="1" smtClean="0">
                <a:ea typeface="宋体" panose="02010600030101010101" pitchFamily="2" charset="-122"/>
              </a:rPr>
              <a:t>（载波侦听）</a:t>
            </a:r>
            <a:br>
              <a:rPr lang="zh-CN" altLang="en-US" b="1" smtClean="0">
                <a:ea typeface="宋体" panose="02010600030101010101" pitchFamily="2" charset="-122"/>
              </a:rPr>
            </a:br>
            <a:r>
              <a:rPr lang="en-US" altLang="zh-CN" b="1" smtClean="0">
                <a:solidFill>
                  <a:schemeClr val="accent2"/>
                </a:solidFill>
                <a:ea typeface="宋体" panose="02010600030101010101" pitchFamily="2" charset="-122"/>
              </a:rPr>
              <a:t>(b)</a:t>
            </a:r>
            <a:r>
              <a:rPr lang="en-US" altLang="zh-CN" b="1" smtClean="0">
                <a:ea typeface="宋体" panose="02010600030101010101" pitchFamily="2" charset="-122"/>
              </a:rPr>
              <a:t> No Carrier Sense.</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765B54-F282-426B-A3F7-637B53E6FE76}" type="datetime1">
              <a:rPr lang="zh-CN" altLang="en-US" smtClean="0"/>
              <a:pPr/>
              <a:t>2019/10/24</a:t>
            </a:fld>
            <a:endParaRPr lang="en-US" altLang="zh-CN" smtClean="0"/>
          </a:p>
        </p:txBody>
      </p:sp>
      <p:sp>
        <p:nvSpPr>
          <p:cNvPr id="747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47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8D13C1-C635-40F9-B38F-E38E332B2C22}" type="slidenum">
              <a:rPr lang="zh-CN" altLang="en-US" smtClean="0"/>
              <a:pPr/>
              <a:t>70</a:t>
            </a:fld>
            <a:endParaRPr lang="en-US" altLang="zh-CN" smtClean="0"/>
          </a:p>
        </p:txBody>
      </p:sp>
      <p:sp>
        <p:nvSpPr>
          <p:cNvPr id="7475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Data Link Layer Switching</a:t>
            </a:r>
          </a:p>
        </p:txBody>
      </p:sp>
      <p:sp>
        <p:nvSpPr>
          <p:cNvPr id="74758" name="Rectangle 3"/>
          <p:cNvSpPr>
            <a:spLocks noGrp="1" noChangeArrowheads="1"/>
          </p:cNvSpPr>
          <p:nvPr>
            <p:ph type="body" idx="1"/>
          </p:nvPr>
        </p:nvSpPr>
        <p:spPr>
          <a:xfrm>
            <a:off x="206375" y="1731963"/>
            <a:ext cx="8937625" cy="4821237"/>
          </a:xfrm>
        </p:spPr>
        <p:txBody>
          <a:bodyPr/>
          <a:lstStyle/>
          <a:p>
            <a:pPr eaLnBrk="1" hangingPunct="1">
              <a:buFontTx/>
              <a:buChar char="•"/>
            </a:pPr>
            <a:r>
              <a:rPr lang="en-US" altLang="zh-CN" sz="2800" b="1" smtClean="0">
                <a:ea typeface="宋体" panose="02010600030101010101" pitchFamily="2" charset="-122"/>
              </a:rPr>
              <a:t>Bridges from 802.x to 802.y</a:t>
            </a:r>
          </a:p>
          <a:p>
            <a:pPr eaLnBrk="1" hangingPunct="1">
              <a:buFontTx/>
              <a:buChar char="•"/>
            </a:pPr>
            <a:r>
              <a:rPr lang="en-US" altLang="zh-CN" sz="2800" b="1" smtClean="0">
                <a:ea typeface="宋体" panose="02010600030101010101" pitchFamily="2" charset="-122"/>
              </a:rPr>
              <a:t>Local Internetworking</a:t>
            </a:r>
          </a:p>
          <a:p>
            <a:pPr eaLnBrk="1" hangingPunct="1">
              <a:buFontTx/>
              <a:buChar char="•"/>
            </a:pPr>
            <a:r>
              <a:rPr lang="en-US" altLang="zh-CN" sz="2800" b="1" smtClean="0">
                <a:ea typeface="宋体" panose="02010600030101010101" pitchFamily="2" charset="-122"/>
              </a:rPr>
              <a:t>Spanning Tree Bridges</a:t>
            </a:r>
          </a:p>
          <a:p>
            <a:pPr eaLnBrk="1" hangingPunct="1">
              <a:buFontTx/>
              <a:buChar char="•"/>
            </a:pPr>
            <a:r>
              <a:rPr lang="en-US" altLang="zh-CN" sz="2800" b="1" smtClean="0">
                <a:ea typeface="宋体" panose="02010600030101010101" pitchFamily="2" charset="-122"/>
              </a:rPr>
              <a:t>Remote Bridges</a:t>
            </a:r>
          </a:p>
          <a:p>
            <a:pPr eaLnBrk="1" hangingPunct="1">
              <a:buFontTx/>
              <a:buChar char="•"/>
            </a:pPr>
            <a:r>
              <a:rPr lang="en-US" altLang="zh-CN" sz="2800" b="1" smtClean="0">
                <a:ea typeface="宋体" panose="02010600030101010101" pitchFamily="2" charset="-122"/>
              </a:rPr>
              <a:t>Repeaters, Hubs, Bridges, Switches, Routers, Gateways</a:t>
            </a:r>
          </a:p>
          <a:p>
            <a:pPr eaLnBrk="1" hangingPunct="1">
              <a:buFontTx/>
              <a:buChar char="•"/>
            </a:pPr>
            <a:r>
              <a:rPr lang="en-US" altLang="zh-CN" sz="2800" b="1" smtClean="0">
                <a:ea typeface="宋体" panose="02010600030101010101" pitchFamily="2" charset="-122"/>
              </a:rPr>
              <a:t>Virtual LANs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710ABA-5753-4674-AE65-9FD381418F29}" type="datetime1">
              <a:rPr lang="zh-CN" altLang="en-US" smtClean="0"/>
              <a:pPr/>
              <a:t>2019/10/24</a:t>
            </a:fld>
            <a:endParaRPr lang="en-US" altLang="zh-CN" smtClean="0"/>
          </a:p>
        </p:txBody>
      </p:sp>
      <p:sp>
        <p:nvSpPr>
          <p:cNvPr id="757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57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DB7886-E92A-4F52-9A2C-5D7942DF94A4}" type="slidenum">
              <a:rPr lang="zh-CN" altLang="en-US" smtClean="0"/>
              <a:pPr/>
              <a:t>71</a:t>
            </a:fld>
            <a:endParaRPr lang="en-US" altLang="zh-CN" smtClean="0"/>
          </a:p>
        </p:txBody>
      </p:sp>
      <p:sp>
        <p:nvSpPr>
          <p:cNvPr id="7578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Data Link Layer Switching</a:t>
            </a:r>
          </a:p>
        </p:txBody>
      </p:sp>
      <p:sp>
        <p:nvSpPr>
          <p:cNvPr id="75782" name="Rectangle 3"/>
          <p:cNvSpPr>
            <a:spLocks noGrp="1" noChangeArrowheads="1"/>
          </p:cNvSpPr>
          <p:nvPr>
            <p:ph type="body" idx="1"/>
          </p:nvPr>
        </p:nvSpPr>
        <p:spPr>
          <a:xfrm>
            <a:off x="0" y="5405438"/>
            <a:ext cx="9144000" cy="838200"/>
          </a:xfrm>
        </p:spPr>
        <p:txBody>
          <a:bodyPr/>
          <a:lstStyle/>
          <a:p>
            <a:pPr algn="ctr" eaLnBrk="1" hangingPunct="1">
              <a:buFontTx/>
              <a:buNone/>
            </a:pPr>
            <a:r>
              <a:rPr lang="en-US" altLang="zh-CN" smtClean="0">
                <a:ea typeface="宋体" panose="02010600030101010101" pitchFamily="2" charset="-122"/>
              </a:rPr>
              <a:t>Multiple LANs connected by a backbone to handle a total load higher than the capacity of a single LAN.</a:t>
            </a:r>
          </a:p>
        </p:txBody>
      </p:sp>
      <p:pic>
        <p:nvPicPr>
          <p:cNvPr id="75783" name="Picture 4" descr="4-3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23938" y="1585913"/>
            <a:ext cx="7586662" cy="3671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215306-A3DC-43F2-8EB3-691E1B94C65C}" type="datetime1">
              <a:rPr lang="zh-CN" altLang="en-US" smtClean="0"/>
              <a:pPr/>
              <a:t>2019/10/24</a:t>
            </a:fld>
            <a:endParaRPr lang="en-US" altLang="zh-CN" smtClean="0"/>
          </a:p>
        </p:txBody>
      </p:sp>
      <p:sp>
        <p:nvSpPr>
          <p:cNvPr id="7680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680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E65985-1478-4AA5-B552-33BC83FB1487}" type="slidenum">
              <a:rPr lang="zh-CN" altLang="en-US" smtClean="0"/>
              <a:pPr/>
              <a:t>72</a:t>
            </a:fld>
            <a:endParaRPr lang="en-US" altLang="zh-CN" smtClean="0"/>
          </a:p>
        </p:txBody>
      </p:sp>
      <p:sp>
        <p:nvSpPr>
          <p:cNvPr id="7680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Bridges from 802.x to 802.y</a:t>
            </a:r>
          </a:p>
        </p:txBody>
      </p:sp>
      <p:sp>
        <p:nvSpPr>
          <p:cNvPr id="76806" name="Rectangle 3"/>
          <p:cNvSpPr>
            <a:spLocks noGrp="1" noChangeArrowheads="1"/>
          </p:cNvSpPr>
          <p:nvPr>
            <p:ph type="body" idx="1"/>
          </p:nvPr>
        </p:nvSpPr>
        <p:spPr>
          <a:xfrm>
            <a:off x="101600" y="1644650"/>
            <a:ext cx="9144000" cy="838200"/>
          </a:xfrm>
        </p:spPr>
        <p:txBody>
          <a:bodyPr/>
          <a:lstStyle/>
          <a:p>
            <a:pPr algn="ctr" eaLnBrk="1" hangingPunct="1">
              <a:buFontTx/>
              <a:buNone/>
            </a:pPr>
            <a:r>
              <a:rPr lang="en-US" altLang="zh-CN" smtClean="0">
                <a:ea typeface="宋体" panose="02010600030101010101" pitchFamily="2" charset="-122"/>
              </a:rPr>
              <a:t>Operation of a LAN bridge from 802.11 to 802.3.</a:t>
            </a:r>
          </a:p>
        </p:txBody>
      </p:sp>
      <p:pic>
        <p:nvPicPr>
          <p:cNvPr id="76807" name="Picture 4" descr="4-4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22338" y="1228725"/>
            <a:ext cx="7389812" cy="402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1C7DCF-6B83-497B-BF6F-0CD86AA7121D}" type="datetime1">
              <a:rPr lang="zh-CN" altLang="en-US" smtClean="0"/>
              <a:pPr/>
              <a:t>2019/10/24</a:t>
            </a:fld>
            <a:endParaRPr lang="en-US" altLang="zh-CN" smtClean="0"/>
          </a:p>
        </p:txBody>
      </p:sp>
      <p:sp>
        <p:nvSpPr>
          <p:cNvPr id="7782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782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6396B2E-8747-48AB-B46A-893C49F885BD}" type="slidenum">
              <a:rPr lang="zh-CN" altLang="en-US" smtClean="0"/>
              <a:pPr/>
              <a:t>73</a:t>
            </a:fld>
            <a:endParaRPr lang="en-US" altLang="zh-CN" smtClean="0"/>
          </a:p>
        </p:txBody>
      </p:sp>
      <p:sp>
        <p:nvSpPr>
          <p:cNvPr id="7782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Bridges from 802.x to 802.y (2)</a:t>
            </a:r>
          </a:p>
        </p:txBody>
      </p:sp>
      <p:sp>
        <p:nvSpPr>
          <p:cNvPr id="77830" name="Rectangle 3"/>
          <p:cNvSpPr>
            <a:spLocks noGrp="1" noChangeArrowheads="1"/>
          </p:cNvSpPr>
          <p:nvPr>
            <p:ph type="body" idx="1"/>
          </p:nvPr>
        </p:nvSpPr>
        <p:spPr>
          <a:xfrm>
            <a:off x="101600" y="1644650"/>
            <a:ext cx="9144000" cy="838200"/>
          </a:xfrm>
        </p:spPr>
        <p:txBody>
          <a:bodyPr/>
          <a:lstStyle/>
          <a:p>
            <a:pPr algn="ctr" eaLnBrk="1" hangingPunct="1">
              <a:buFontTx/>
              <a:buNone/>
            </a:pPr>
            <a:r>
              <a:rPr lang="en-US" altLang="zh-CN" smtClean="0">
                <a:ea typeface="宋体" panose="02010600030101010101" pitchFamily="2" charset="-122"/>
              </a:rPr>
              <a:t>The IEEE 802 frame formats.  The drawing is not to scale.</a:t>
            </a:r>
          </a:p>
        </p:txBody>
      </p:sp>
      <p:pic>
        <p:nvPicPr>
          <p:cNvPr id="77831" name="Picture 4" descr="4-4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9925" y="2151063"/>
            <a:ext cx="7945438" cy="2441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49C61A9-B16B-4130-BBBF-F60065BE11E3}" type="datetime1">
              <a:rPr lang="zh-CN" altLang="en-US" smtClean="0"/>
              <a:pPr/>
              <a:t>2019/10/24</a:t>
            </a:fld>
            <a:endParaRPr lang="en-US" altLang="zh-CN" smtClean="0"/>
          </a:p>
        </p:txBody>
      </p:sp>
      <p:sp>
        <p:nvSpPr>
          <p:cNvPr id="7885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885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E26AC62-C435-4CF0-8CD5-7AD2DC468388}" type="slidenum">
              <a:rPr lang="zh-CN" altLang="en-US" smtClean="0"/>
              <a:pPr/>
              <a:t>74</a:t>
            </a:fld>
            <a:endParaRPr lang="en-US" altLang="zh-CN" smtClean="0"/>
          </a:p>
        </p:txBody>
      </p:sp>
      <p:sp>
        <p:nvSpPr>
          <p:cNvPr id="7885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Local Internetworking</a:t>
            </a:r>
          </a:p>
        </p:txBody>
      </p:sp>
      <p:sp>
        <p:nvSpPr>
          <p:cNvPr id="78854" name="Rectangle 3"/>
          <p:cNvSpPr>
            <a:spLocks noGrp="1" noChangeArrowheads="1"/>
          </p:cNvSpPr>
          <p:nvPr>
            <p:ph type="body" idx="1"/>
          </p:nvPr>
        </p:nvSpPr>
        <p:spPr>
          <a:xfrm>
            <a:off x="101600" y="1644650"/>
            <a:ext cx="9144000" cy="838200"/>
          </a:xfrm>
        </p:spPr>
        <p:txBody>
          <a:bodyPr/>
          <a:lstStyle/>
          <a:p>
            <a:pPr algn="ctr" eaLnBrk="1" hangingPunct="1">
              <a:buFontTx/>
              <a:buNone/>
            </a:pPr>
            <a:r>
              <a:rPr lang="en-US" altLang="zh-CN" smtClean="0">
                <a:ea typeface="宋体" panose="02010600030101010101" pitchFamily="2" charset="-122"/>
              </a:rPr>
              <a:t>A configuration with four LANs and two bridges.</a:t>
            </a:r>
          </a:p>
        </p:txBody>
      </p:sp>
      <p:pic>
        <p:nvPicPr>
          <p:cNvPr id="78855" name="Picture 4" descr="4-4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4825" y="2071688"/>
            <a:ext cx="8240713" cy="2601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CE5DF8-CC7B-4B11-99B3-9814AF15B361}" type="datetime1">
              <a:rPr lang="zh-CN" altLang="en-US" smtClean="0"/>
              <a:pPr/>
              <a:t>2019/10/24</a:t>
            </a:fld>
            <a:endParaRPr lang="en-US" altLang="zh-CN" smtClean="0"/>
          </a:p>
        </p:txBody>
      </p:sp>
      <p:sp>
        <p:nvSpPr>
          <p:cNvPr id="7987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987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542991-9D38-4274-90C9-1F3D08A2C1E3}" type="slidenum">
              <a:rPr lang="zh-CN" altLang="en-US" smtClean="0"/>
              <a:pPr/>
              <a:t>75</a:t>
            </a:fld>
            <a:endParaRPr lang="en-US" altLang="zh-CN" smtClean="0"/>
          </a:p>
        </p:txBody>
      </p:sp>
      <p:sp>
        <p:nvSpPr>
          <p:cNvPr id="7987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Spanning Tree Bridges</a:t>
            </a:r>
            <a:r>
              <a:rPr lang="zh-CN" altLang="en-US" smtClean="0">
                <a:ea typeface="宋体" panose="02010600030101010101" pitchFamily="2" charset="-122"/>
              </a:rPr>
              <a:t>（生成树桥）</a:t>
            </a:r>
          </a:p>
        </p:txBody>
      </p:sp>
      <p:sp>
        <p:nvSpPr>
          <p:cNvPr id="79878" name="Rectangle 3"/>
          <p:cNvSpPr>
            <a:spLocks noGrp="1" noChangeArrowheads="1"/>
          </p:cNvSpPr>
          <p:nvPr>
            <p:ph type="body" idx="1"/>
          </p:nvPr>
        </p:nvSpPr>
        <p:spPr>
          <a:xfrm>
            <a:off x="101600" y="1644650"/>
            <a:ext cx="9144000" cy="838200"/>
          </a:xfrm>
        </p:spPr>
        <p:txBody>
          <a:bodyPr/>
          <a:lstStyle/>
          <a:p>
            <a:pPr algn="ctr" eaLnBrk="1" hangingPunct="1">
              <a:buFontTx/>
              <a:buNone/>
            </a:pPr>
            <a:r>
              <a:rPr lang="en-US" altLang="zh-CN" smtClean="0">
                <a:ea typeface="宋体" panose="02010600030101010101" pitchFamily="2" charset="-122"/>
              </a:rPr>
              <a:t>Two parallel transparent bridges.</a:t>
            </a:r>
          </a:p>
        </p:txBody>
      </p:sp>
      <p:pic>
        <p:nvPicPr>
          <p:cNvPr id="79879" name="Picture 4" descr="4-4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2038" y="1530350"/>
            <a:ext cx="7112000" cy="3748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170CB4-CC12-4B4F-A374-70D998DB831B}" type="datetime1">
              <a:rPr lang="zh-CN" altLang="en-US" smtClean="0"/>
              <a:pPr/>
              <a:t>2019/10/24</a:t>
            </a:fld>
            <a:endParaRPr lang="en-US" altLang="zh-CN" smtClean="0"/>
          </a:p>
        </p:txBody>
      </p:sp>
      <p:sp>
        <p:nvSpPr>
          <p:cNvPr id="808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09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F04EF4-545E-46F4-B528-37F72994E598}" type="slidenum">
              <a:rPr lang="zh-CN" altLang="en-US" smtClean="0"/>
              <a:pPr/>
              <a:t>76</a:t>
            </a:fld>
            <a:endParaRPr lang="en-US" altLang="zh-CN" smtClean="0"/>
          </a:p>
        </p:txBody>
      </p:sp>
      <p:sp>
        <p:nvSpPr>
          <p:cNvPr id="8090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Spanning Tree Bridges (2)</a:t>
            </a:r>
          </a:p>
        </p:txBody>
      </p:sp>
      <p:sp>
        <p:nvSpPr>
          <p:cNvPr id="80902" name="Rectangle 3"/>
          <p:cNvSpPr>
            <a:spLocks noGrp="1" noChangeArrowheads="1"/>
          </p:cNvSpPr>
          <p:nvPr>
            <p:ph type="body" idx="1"/>
          </p:nvPr>
        </p:nvSpPr>
        <p:spPr>
          <a:xfrm>
            <a:off x="855663" y="5457825"/>
            <a:ext cx="7980362" cy="1276350"/>
          </a:xfrm>
        </p:spPr>
        <p:txBody>
          <a:bodyPr/>
          <a:lstStyle/>
          <a:p>
            <a:pPr eaLnBrk="1" hangingPunct="1">
              <a:lnSpc>
                <a:spcPct val="90000"/>
              </a:lnSpc>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Interconnected LANs.  </a:t>
            </a: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A spanning tree covering the LANs. The dotted lines are not part of the spanning tree.</a:t>
            </a:r>
          </a:p>
        </p:txBody>
      </p:sp>
      <p:pic>
        <p:nvPicPr>
          <p:cNvPr id="80903" name="Picture 4" descr="4-4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27075" y="1317625"/>
            <a:ext cx="7721600" cy="361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C14123-D9AF-4907-8D69-1477C12F0643}" type="datetime1">
              <a:rPr lang="zh-CN" altLang="en-US" smtClean="0"/>
              <a:pPr/>
              <a:t>2019/10/24</a:t>
            </a:fld>
            <a:endParaRPr lang="en-US" altLang="zh-CN" smtClean="0"/>
          </a:p>
        </p:txBody>
      </p:sp>
      <p:sp>
        <p:nvSpPr>
          <p:cNvPr id="819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19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B09098-B2A2-48A0-B0D3-DEB04CBAF78F}" type="slidenum">
              <a:rPr lang="zh-CN" altLang="en-US" smtClean="0"/>
              <a:pPr/>
              <a:t>77</a:t>
            </a:fld>
            <a:endParaRPr lang="en-US" altLang="zh-CN" smtClean="0"/>
          </a:p>
        </p:txBody>
      </p:sp>
      <p:sp>
        <p:nvSpPr>
          <p:cNvPr id="81925" name="Rectangle 2"/>
          <p:cNvSpPr>
            <a:spLocks noGrp="1" noChangeArrowheads="1"/>
          </p:cNvSpPr>
          <p:nvPr>
            <p:ph type="title"/>
          </p:nvPr>
        </p:nvSpPr>
        <p:spPr>
          <a:xfrm>
            <a:off x="627063" y="0"/>
            <a:ext cx="7840662" cy="1143000"/>
          </a:xfrm>
        </p:spPr>
        <p:txBody>
          <a:bodyPr/>
          <a:lstStyle/>
          <a:p>
            <a:pPr eaLnBrk="1" hangingPunct="1"/>
            <a:r>
              <a:rPr lang="en-US" altLang="zh-CN" sz="3600" smtClean="0">
                <a:ea typeface="宋体" panose="02010600030101010101" pitchFamily="2" charset="-122"/>
              </a:rPr>
              <a:t>Repeaters, Hubs, Bridges, Switches, Routers and Gateways</a:t>
            </a:r>
          </a:p>
        </p:txBody>
      </p:sp>
      <p:sp>
        <p:nvSpPr>
          <p:cNvPr id="81926" name="Rectangle 3"/>
          <p:cNvSpPr>
            <a:spLocks noGrp="1" noChangeArrowheads="1"/>
          </p:cNvSpPr>
          <p:nvPr>
            <p:ph type="body" idx="1"/>
          </p:nvPr>
        </p:nvSpPr>
        <p:spPr>
          <a:xfrm>
            <a:off x="1703388" y="5427663"/>
            <a:ext cx="7440612" cy="1125537"/>
          </a:xfrm>
        </p:spPr>
        <p:txBody>
          <a:bodyPr/>
          <a:lstStyle/>
          <a:p>
            <a:pP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Which device is in which layer.</a:t>
            </a:r>
          </a:p>
          <a:p>
            <a:pPr eaLnBrk="1" hangingPunct="1">
              <a:buFontTx/>
              <a:buNone/>
            </a:pP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Frames, packets, and headers.</a:t>
            </a:r>
          </a:p>
        </p:txBody>
      </p:sp>
      <p:pic>
        <p:nvPicPr>
          <p:cNvPr id="81927" name="Picture 4" descr="4-4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1025" y="1757363"/>
            <a:ext cx="8053388" cy="296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D78928A-9471-4735-9855-6C9AE4B3ACB5}" type="datetime1">
              <a:rPr lang="zh-CN" altLang="en-US" smtClean="0"/>
              <a:pPr/>
              <a:t>2019/10/24</a:t>
            </a:fld>
            <a:endParaRPr lang="en-US" altLang="zh-CN" smtClean="0"/>
          </a:p>
        </p:txBody>
      </p:sp>
      <p:sp>
        <p:nvSpPr>
          <p:cNvPr id="8294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294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5F999D-0E0E-4D66-AAAA-6223620D2D2F}" type="slidenum">
              <a:rPr lang="zh-CN" altLang="en-US" smtClean="0"/>
              <a:pPr/>
              <a:t>78</a:t>
            </a:fld>
            <a:endParaRPr lang="en-US" altLang="zh-CN" smtClean="0"/>
          </a:p>
        </p:txBody>
      </p:sp>
      <p:sp>
        <p:nvSpPr>
          <p:cNvPr id="82949" name="Rectangle 2"/>
          <p:cNvSpPr>
            <a:spLocks noGrp="1" noChangeArrowheads="1"/>
          </p:cNvSpPr>
          <p:nvPr>
            <p:ph type="title"/>
          </p:nvPr>
        </p:nvSpPr>
        <p:spPr>
          <a:xfrm>
            <a:off x="663575" y="0"/>
            <a:ext cx="7716838" cy="1143000"/>
          </a:xfrm>
        </p:spPr>
        <p:txBody>
          <a:bodyPr/>
          <a:lstStyle/>
          <a:p>
            <a:pPr eaLnBrk="1" hangingPunct="1"/>
            <a:r>
              <a:rPr lang="en-US" altLang="zh-CN" sz="3600" smtClean="0">
                <a:ea typeface="宋体" panose="02010600030101010101" pitchFamily="2" charset="-122"/>
              </a:rPr>
              <a:t>Repeaters, Hubs, Bridges, Switches, Routers and Gateways (2)</a:t>
            </a:r>
          </a:p>
        </p:txBody>
      </p:sp>
      <p:sp>
        <p:nvSpPr>
          <p:cNvPr id="82950" name="Rectangle 3"/>
          <p:cNvSpPr>
            <a:spLocks noGrp="1" noChangeArrowheads="1"/>
          </p:cNvSpPr>
          <p:nvPr>
            <p:ph type="body" idx="1"/>
          </p:nvPr>
        </p:nvSpPr>
        <p:spPr>
          <a:xfrm>
            <a:off x="-49213" y="5170488"/>
            <a:ext cx="9144001" cy="838200"/>
          </a:xfrm>
        </p:spPr>
        <p:txBody>
          <a:bodyPr/>
          <a:lstStyle/>
          <a:p>
            <a:pPr algn="ct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A hub.                         </a:t>
            </a: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A bridge.                    </a:t>
            </a:r>
            <a:r>
              <a:rPr lang="en-US" altLang="zh-CN" smtClean="0">
                <a:solidFill>
                  <a:schemeClr val="accent2"/>
                </a:solidFill>
                <a:ea typeface="宋体" panose="02010600030101010101" pitchFamily="2" charset="-122"/>
              </a:rPr>
              <a:t>(c)</a:t>
            </a:r>
            <a:r>
              <a:rPr lang="en-US" altLang="zh-CN" smtClean="0">
                <a:ea typeface="宋体" panose="02010600030101010101" pitchFamily="2" charset="-122"/>
              </a:rPr>
              <a:t> a switch.</a:t>
            </a:r>
          </a:p>
        </p:txBody>
      </p:sp>
      <p:pic>
        <p:nvPicPr>
          <p:cNvPr id="82951" name="Picture 4" descr="4-4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0850" y="1885950"/>
            <a:ext cx="8275638" cy="287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C0ED5E7-69B0-43B9-B212-46318FC8A475}" type="datetime1">
              <a:rPr lang="zh-CN" altLang="en-US" smtClean="0"/>
              <a:pPr/>
              <a:t>2019/10/24</a:t>
            </a:fld>
            <a:endParaRPr lang="en-US" altLang="zh-CN" smtClean="0"/>
          </a:p>
        </p:txBody>
      </p:sp>
      <p:sp>
        <p:nvSpPr>
          <p:cNvPr id="8397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397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A05366-22DF-4ADB-A39C-B2F81E180C2D}" type="slidenum">
              <a:rPr lang="zh-CN" altLang="en-US" smtClean="0"/>
              <a:pPr/>
              <a:t>79</a:t>
            </a:fld>
            <a:endParaRPr lang="en-US" altLang="zh-CN" smtClean="0"/>
          </a:p>
        </p:txBody>
      </p:sp>
      <p:sp>
        <p:nvSpPr>
          <p:cNvPr id="8397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Virtual LANs</a:t>
            </a:r>
          </a:p>
        </p:txBody>
      </p:sp>
      <p:sp>
        <p:nvSpPr>
          <p:cNvPr id="83974" name="Rectangle 3"/>
          <p:cNvSpPr>
            <a:spLocks noGrp="1" noChangeArrowheads="1"/>
          </p:cNvSpPr>
          <p:nvPr>
            <p:ph type="body" idx="1"/>
          </p:nvPr>
        </p:nvSpPr>
        <p:spPr>
          <a:xfrm>
            <a:off x="292100" y="5638800"/>
            <a:ext cx="9144000" cy="838200"/>
          </a:xfrm>
        </p:spPr>
        <p:txBody>
          <a:bodyPr/>
          <a:lstStyle/>
          <a:p>
            <a:pPr algn="ctr" eaLnBrk="1" hangingPunct="1">
              <a:buFontTx/>
              <a:buNone/>
            </a:pPr>
            <a:r>
              <a:rPr lang="en-US" altLang="zh-CN" smtClean="0">
                <a:ea typeface="宋体" panose="02010600030101010101" pitchFamily="2" charset="-122"/>
              </a:rPr>
              <a:t>A building with centralized wiring using hubs and a switch.</a:t>
            </a:r>
          </a:p>
        </p:txBody>
      </p:sp>
      <p:pic>
        <p:nvPicPr>
          <p:cNvPr id="83975" name="Picture 4" descr="4-4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87450" y="1166813"/>
            <a:ext cx="7448550" cy="4291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386C14-D43E-4FFA-8027-88585664F12C}" type="datetime1">
              <a:rPr lang="zh-CN" altLang="en-US" smtClean="0"/>
              <a:pPr/>
              <a:t>2019/10/24</a:t>
            </a:fld>
            <a:endParaRPr lang="en-US" altLang="zh-CN" smtClean="0"/>
          </a:p>
        </p:txBody>
      </p:sp>
      <p:sp>
        <p:nvSpPr>
          <p:cNvPr id="1126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26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5DA577-39FD-45C6-9F85-723C751A7775}" type="slidenum">
              <a:rPr lang="zh-CN" altLang="en-US" smtClean="0"/>
              <a:pPr/>
              <a:t>8</a:t>
            </a:fld>
            <a:endParaRPr lang="en-US" altLang="zh-CN" smtClean="0"/>
          </a:p>
        </p:txBody>
      </p:sp>
      <p:sp>
        <p:nvSpPr>
          <p:cNvPr id="1126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Multiple Access Protocols</a:t>
            </a:r>
          </a:p>
        </p:txBody>
      </p:sp>
      <p:sp>
        <p:nvSpPr>
          <p:cNvPr id="11270" name="Rectangle 3"/>
          <p:cNvSpPr>
            <a:spLocks noGrp="1" noChangeArrowheads="1"/>
          </p:cNvSpPr>
          <p:nvPr>
            <p:ph type="body" idx="1"/>
          </p:nvPr>
        </p:nvSpPr>
        <p:spPr>
          <a:xfrm>
            <a:off x="406400" y="1563688"/>
            <a:ext cx="8489950" cy="4975225"/>
          </a:xfrm>
        </p:spPr>
        <p:txBody>
          <a:bodyPr/>
          <a:lstStyle/>
          <a:p>
            <a:pPr eaLnBrk="1" hangingPunct="1">
              <a:buFontTx/>
              <a:buChar char="•"/>
            </a:pPr>
            <a:r>
              <a:rPr lang="en-US" altLang="zh-CN" sz="2800" b="1" smtClean="0">
                <a:ea typeface="宋体" panose="02010600030101010101" pitchFamily="2" charset="-122"/>
              </a:rPr>
              <a:t>ALOHA</a:t>
            </a:r>
          </a:p>
          <a:p>
            <a:pPr eaLnBrk="1" hangingPunct="1">
              <a:buFontTx/>
              <a:buChar char="•"/>
            </a:pPr>
            <a:r>
              <a:rPr lang="en-US" altLang="zh-CN" sz="2800" b="1" smtClean="0">
                <a:ea typeface="宋体" panose="02010600030101010101" pitchFamily="2" charset="-122"/>
              </a:rPr>
              <a:t>Carrier Sense Multiple Access Protocols</a:t>
            </a:r>
            <a:r>
              <a:rPr lang="zh-CN" altLang="en-US" sz="2800" b="1" smtClean="0">
                <a:ea typeface="宋体" panose="02010600030101010101" pitchFamily="2" charset="-122"/>
              </a:rPr>
              <a:t>（载波侦听多路访问协议   </a:t>
            </a:r>
            <a:r>
              <a:rPr lang="en-US" altLang="zh-CN" sz="2800" b="1" smtClean="0">
                <a:ea typeface="宋体" panose="02010600030101010101" pitchFamily="2" charset="-122"/>
              </a:rPr>
              <a:t>CSMA</a:t>
            </a:r>
            <a:r>
              <a:rPr lang="zh-CN" altLang="en-US" sz="2800" b="1" smtClean="0">
                <a:ea typeface="宋体" panose="02010600030101010101" pitchFamily="2" charset="-122"/>
              </a:rPr>
              <a:t>）</a:t>
            </a:r>
          </a:p>
          <a:p>
            <a:pPr eaLnBrk="1" hangingPunct="1">
              <a:buFontTx/>
              <a:buChar char="•"/>
            </a:pPr>
            <a:r>
              <a:rPr lang="en-US" altLang="zh-CN" sz="2800" b="1" smtClean="0">
                <a:ea typeface="宋体" panose="02010600030101010101" pitchFamily="2" charset="-122"/>
              </a:rPr>
              <a:t>Collision-Free Protocols</a:t>
            </a:r>
            <a:r>
              <a:rPr lang="zh-CN" altLang="en-US" sz="2800" b="1" smtClean="0">
                <a:ea typeface="宋体" panose="02010600030101010101" pitchFamily="2" charset="-122"/>
              </a:rPr>
              <a:t>（无冲突协议）</a:t>
            </a:r>
          </a:p>
          <a:p>
            <a:pPr eaLnBrk="1" hangingPunct="1">
              <a:buFontTx/>
              <a:buChar char="•"/>
            </a:pPr>
            <a:r>
              <a:rPr lang="en-US" altLang="zh-CN" sz="2800" b="1" smtClean="0">
                <a:ea typeface="宋体" panose="02010600030101010101" pitchFamily="2" charset="-122"/>
              </a:rPr>
              <a:t>Limited-Contention Protocols</a:t>
            </a:r>
            <a:r>
              <a:rPr lang="zh-CN" altLang="en-US" sz="2800" b="1" smtClean="0">
                <a:ea typeface="宋体" panose="02010600030101010101" pitchFamily="2" charset="-122"/>
              </a:rPr>
              <a:t>（有限竞争协议）</a:t>
            </a:r>
          </a:p>
          <a:p>
            <a:pPr eaLnBrk="1" hangingPunct="1">
              <a:buFontTx/>
              <a:buChar char="•"/>
            </a:pPr>
            <a:r>
              <a:rPr lang="en-US" altLang="zh-CN" sz="2800" b="1" smtClean="0">
                <a:ea typeface="宋体" panose="02010600030101010101" pitchFamily="2" charset="-122"/>
              </a:rPr>
              <a:t>Wireless LAN Protocols</a:t>
            </a:r>
            <a:endParaRPr lang="zh-CN" altLang="en-US" sz="2800" b="1"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F9F93F-5475-42F7-BA1D-98FCBD1D04A5}" type="datetime1">
              <a:rPr lang="zh-CN" altLang="en-US" smtClean="0"/>
              <a:pPr/>
              <a:t>2019/10/24</a:t>
            </a:fld>
            <a:endParaRPr lang="en-US" altLang="zh-CN" smtClean="0"/>
          </a:p>
        </p:txBody>
      </p:sp>
      <p:sp>
        <p:nvSpPr>
          <p:cNvPr id="8499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499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15AA241-C513-4E1B-85A1-4F2A600EFDBE}" type="slidenum">
              <a:rPr lang="zh-CN" altLang="en-US" smtClean="0"/>
              <a:pPr/>
              <a:t>80</a:t>
            </a:fld>
            <a:endParaRPr lang="en-US" altLang="zh-CN" smtClean="0"/>
          </a:p>
        </p:txBody>
      </p:sp>
      <p:sp>
        <p:nvSpPr>
          <p:cNvPr id="8499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Virtual LANs (2)</a:t>
            </a:r>
          </a:p>
        </p:txBody>
      </p:sp>
      <p:sp>
        <p:nvSpPr>
          <p:cNvPr id="84998" name="Rectangle 3"/>
          <p:cNvSpPr>
            <a:spLocks noGrp="1" noChangeArrowheads="1"/>
          </p:cNvSpPr>
          <p:nvPr>
            <p:ph type="body" idx="1"/>
          </p:nvPr>
        </p:nvSpPr>
        <p:spPr>
          <a:xfrm>
            <a:off x="-60325" y="4805363"/>
            <a:ext cx="9144000" cy="1301750"/>
          </a:xfrm>
        </p:spPr>
        <p:txBody>
          <a:bodyPr/>
          <a:lstStyle/>
          <a:p>
            <a:pPr eaLnBrk="1" hangingPunct="1">
              <a:buFontTx/>
              <a:buNone/>
            </a:pPr>
            <a:r>
              <a:rPr lang="zh-CN" altLang="en-US" smtClean="0">
                <a:solidFill>
                  <a:schemeClr val="accent2"/>
                </a:solidFill>
                <a:ea typeface="宋体" panose="02010600030101010101" pitchFamily="2" charset="-122"/>
              </a:rPr>
              <a:t>        </a:t>
            </a: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Four physical LANs organized into two VLANs, gray and white, by two bridges.  </a:t>
            </a:r>
          </a:p>
          <a:p>
            <a:pPr eaLnBrk="1" hangingPunct="1">
              <a:buFontTx/>
              <a:buNone/>
            </a:pPr>
            <a:r>
              <a:rPr lang="en-US" altLang="zh-CN" smtClean="0">
                <a:solidFill>
                  <a:schemeClr val="accent2"/>
                </a:solidFill>
                <a:ea typeface="宋体" panose="02010600030101010101" pitchFamily="2" charset="-122"/>
              </a:rPr>
              <a:t>        (b)</a:t>
            </a:r>
            <a:r>
              <a:rPr lang="en-US" altLang="zh-CN" smtClean="0">
                <a:ea typeface="宋体" panose="02010600030101010101" pitchFamily="2" charset="-122"/>
              </a:rPr>
              <a:t> The same 15 machines organized into two VLANs by switches.</a:t>
            </a:r>
          </a:p>
        </p:txBody>
      </p:sp>
      <p:pic>
        <p:nvPicPr>
          <p:cNvPr id="84999" name="Picture 4" descr="4-4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17600" y="1414463"/>
            <a:ext cx="7315200" cy="3390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B63B98D-5382-4913-89DE-29C2CDDB7237}" type="datetime1">
              <a:rPr lang="zh-CN" altLang="en-US" smtClean="0"/>
              <a:pPr/>
              <a:t>2019/10/24</a:t>
            </a:fld>
            <a:endParaRPr lang="en-US" altLang="zh-CN" smtClean="0"/>
          </a:p>
        </p:txBody>
      </p:sp>
      <p:sp>
        <p:nvSpPr>
          <p:cNvPr id="8601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602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B35D21-020E-4CF0-8ABD-233E0359C03E}" type="slidenum">
              <a:rPr lang="zh-CN" altLang="en-US" smtClean="0"/>
              <a:pPr/>
              <a:t>81</a:t>
            </a:fld>
            <a:endParaRPr lang="en-US" altLang="zh-CN" smtClean="0"/>
          </a:p>
        </p:txBody>
      </p:sp>
      <p:sp>
        <p:nvSpPr>
          <p:cNvPr id="8602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Virtual LANs</a:t>
            </a:r>
            <a:endParaRPr lang="zh-CN" altLang="en-US" smtClean="0">
              <a:ea typeface="宋体" panose="02010600030101010101" pitchFamily="2" charset="-122"/>
            </a:endParaRPr>
          </a:p>
        </p:txBody>
      </p:sp>
      <p:sp>
        <p:nvSpPr>
          <p:cNvPr id="86022" name="Rectangle 4"/>
          <p:cNvSpPr>
            <a:spLocks noChangeArrowheads="1"/>
          </p:cNvSpPr>
          <p:nvPr/>
        </p:nvSpPr>
        <p:spPr bwMode="auto">
          <a:xfrm>
            <a:off x="0" y="1228725"/>
            <a:ext cx="8936038" cy="6153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4268" tIns="62134" rIns="124268" bIns="62134"/>
          <a:lstStyle>
            <a:lvl1pPr marL="342900" indent="-342900">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b="1">
                <a:ea typeface="宋体" panose="02010600030101010101" pitchFamily="2" charset="-122"/>
              </a:rPr>
              <a:t>Identify the VLAN</a:t>
            </a:r>
          </a:p>
          <a:p>
            <a:pPr lvl="1" eaLnBrk="1" hangingPunct="1"/>
            <a:r>
              <a:rPr lang="en-US" altLang="zh-CN" b="1">
                <a:ea typeface="宋体" panose="02010600030101010101" pitchFamily="2" charset="-122"/>
              </a:rPr>
              <a:t>Port, all machines on a port belong to the same VLAN</a:t>
            </a:r>
          </a:p>
          <a:p>
            <a:pPr lvl="1" eaLnBrk="1" hangingPunct="1"/>
            <a:r>
              <a:rPr lang="en-US" altLang="zh-CN" b="1">
                <a:ea typeface="宋体" panose="02010600030101010101" pitchFamily="2" charset="-122"/>
              </a:rPr>
              <a:t>MAC address</a:t>
            </a:r>
          </a:p>
          <a:p>
            <a:pPr lvl="1" eaLnBrk="1" hangingPunct="1"/>
            <a:r>
              <a:rPr lang="en-US" altLang="zh-CN" b="1">
                <a:ea typeface="宋体" panose="02010600030101010101" pitchFamily="2" charset="-122"/>
              </a:rPr>
              <a:t>Layer 3 protocol or IP address, examine the payload field of the frame</a:t>
            </a:r>
          </a:p>
          <a:p>
            <a:pPr lvl="1" eaLnBrk="1" hangingPunct="1"/>
            <a:endParaRPr lang="en-US" altLang="zh-CN" b="1">
              <a:ea typeface="宋体" panose="02010600030101010101" pitchFamily="2" charset="-122"/>
            </a:endParaRPr>
          </a:p>
          <a:p>
            <a:pPr eaLnBrk="1" hangingPunct="1"/>
            <a:endParaRPr lang="zh-CN" altLang="en-US">
              <a:ea typeface="宋体" panose="02010600030101010101" pitchFamily="2" charset="-122"/>
            </a:endParaRPr>
          </a:p>
        </p:txBody>
      </p:sp>
      <p:pic>
        <p:nvPicPr>
          <p:cNvPr id="86023"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728663" y="4038600"/>
            <a:ext cx="4791075" cy="2505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6024" name="矩形 1"/>
          <p:cNvSpPr>
            <a:spLocks noChangeArrowheads="1"/>
          </p:cNvSpPr>
          <p:nvPr/>
        </p:nvSpPr>
        <p:spPr bwMode="auto">
          <a:xfrm>
            <a:off x="5646738" y="3979863"/>
            <a:ext cx="3238500"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1450" indent="-1714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Char char="Ø"/>
            </a:pPr>
            <a:r>
              <a:rPr lang="en-US" altLang="zh-CN" sz="1400">
                <a:solidFill>
                  <a:srgbClr val="333333"/>
                </a:solidFill>
                <a:ea typeface="宋体" panose="02010600030101010101" pitchFamily="2" charset="-122"/>
              </a:rPr>
              <a:t>User Priority</a:t>
            </a:r>
            <a:r>
              <a:rPr lang="zh-CN" altLang="en-US" sz="1400">
                <a:solidFill>
                  <a:srgbClr val="333333"/>
                </a:solidFill>
                <a:ea typeface="宋体" panose="02010600030101010101" pitchFamily="2" charset="-122"/>
              </a:rPr>
              <a:t>：定义用户优先级，包括</a:t>
            </a:r>
            <a:r>
              <a:rPr lang="en-US" altLang="zh-CN" sz="1400">
                <a:solidFill>
                  <a:srgbClr val="333333"/>
                </a:solidFill>
                <a:ea typeface="宋体" panose="02010600030101010101" pitchFamily="2" charset="-122"/>
              </a:rPr>
              <a:t>8</a:t>
            </a:r>
            <a:r>
              <a:rPr lang="zh-CN" altLang="en-US" sz="1400">
                <a:solidFill>
                  <a:srgbClr val="333333"/>
                </a:solidFill>
                <a:ea typeface="宋体" panose="02010600030101010101" pitchFamily="2" charset="-122"/>
              </a:rPr>
              <a:t>个优先级别。</a:t>
            </a:r>
            <a:endParaRPr lang="en-US" altLang="zh-CN" sz="1400">
              <a:solidFill>
                <a:srgbClr val="333333"/>
              </a:solidFill>
              <a:ea typeface="宋体" panose="02010600030101010101" pitchFamily="2" charset="-122"/>
            </a:endParaRPr>
          </a:p>
          <a:p>
            <a:pPr>
              <a:buFont typeface="Wingdings" panose="05000000000000000000" pitchFamily="2" charset="2"/>
              <a:buChar char="Ø"/>
            </a:pPr>
            <a:r>
              <a:rPr lang="en-US" altLang="zh-CN" sz="1400">
                <a:solidFill>
                  <a:srgbClr val="333333"/>
                </a:solidFill>
                <a:ea typeface="宋体" panose="02010600030101010101" pitchFamily="2" charset="-122"/>
              </a:rPr>
              <a:t>CFI</a:t>
            </a:r>
            <a:r>
              <a:rPr lang="zh-CN" altLang="en-US" sz="1400">
                <a:solidFill>
                  <a:srgbClr val="333333"/>
                </a:solidFill>
                <a:ea typeface="宋体" panose="02010600030101010101" pitchFamily="2" charset="-122"/>
              </a:rPr>
              <a:t>：以太网交换机中，规范格式指示器总被设置为</a:t>
            </a:r>
            <a:r>
              <a:rPr lang="en-US" altLang="zh-CN" sz="1400">
                <a:solidFill>
                  <a:srgbClr val="333333"/>
                </a:solidFill>
                <a:ea typeface="宋体" panose="02010600030101010101" pitchFamily="2" charset="-122"/>
              </a:rPr>
              <a:t>0</a:t>
            </a:r>
            <a:r>
              <a:rPr lang="zh-CN" altLang="en-US" sz="1400">
                <a:solidFill>
                  <a:srgbClr val="333333"/>
                </a:solidFill>
                <a:ea typeface="宋体" panose="02010600030101010101" pitchFamily="2" charset="-122"/>
              </a:rPr>
              <a:t>。</a:t>
            </a:r>
            <a:endParaRPr lang="en-US" altLang="zh-CN" sz="1400">
              <a:solidFill>
                <a:srgbClr val="333333"/>
              </a:solidFill>
              <a:ea typeface="宋体" panose="02010600030101010101" pitchFamily="2" charset="-122"/>
            </a:endParaRPr>
          </a:p>
          <a:p>
            <a:pPr>
              <a:buFont typeface="Wingdings" panose="05000000000000000000" pitchFamily="2" charset="2"/>
              <a:buChar char="Ø"/>
            </a:pPr>
            <a:r>
              <a:rPr lang="en-US" altLang="zh-CN" sz="1400">
                <a:solidFill>
                  <a:srgbClr val="333333"/>
                </a:solidFill>
                <a:ea typeface="宋体" panose="02010600030101010101" pitchFamily="2" charset="-122"/>
              </a:rPr>
              <a:t>VID</a:t>
            </a:r>
            <a:r>
              <a:rPr lang="zh-CN" altLang="en-US" sz="1400">
                <a:solidFill>
                  <a:srgbClr val="333333"/>
                </a:solidFill>
                <a:ea typeface="宋体" panose="02010600030101010101" pitchFamily="2" charset="-122"/>
              </a:rPr>
              <a:t>：</a:t>
            </a:r>
            <a:r>
              <a:rPr lang="en-US" altLang="zh-CN" sz="1400">
                <a:solidFill>
                  <a:srgbClr val="333333"/>
                </a:solidFill>
                <a:ea typeface="宋体" panose="02010600030101010101" pitchFamily="2" charset="-122"/>
              </a:rPr>
              <a:t>VLAN ID </a:t>
            </a:r>
            <a:r>
              <a:rPr lang="zh-CN" altLang="en-US" sz="1400">
                <a:solidFill>
                  <a:srgbClr val="333333"/>
                </a:solidFill>
                <a:ea typeface="宋体" panose="02010600030101010101" pitchFamily="2" charset="-122"/>
              </a:rPr>
              <a:t>是对 </a:t>
            </a:r>
            <a:r>
              <a:rPr lang="en-US" altLang="zh-CN" sz="1400">
                <a:solidFill>
                  <a:srgbClr val="333333"/>
                </a:solidFill>
                <a:ea typeface="宋体" panose="02010600030101010101" pitchFamily="2" charset="-122"/>
              </a:rPr>
              <a:t>VLAN </a:t>
            </a:r>
            <a:r>
              <a:rPr lang="zh-CN" altLang="en-US" sz="1400">
                <a:solidFill>
                  <a:srgbClr val="333333"/>
                </a:solidFill>
                <a:ea typeface="宋体" panose="02010600030101010101" pitchFamily="2" charset="-122"/>
              </a:rPr>
              <a:t>的识别字段，该字段为</a:t>
            </a:r>
            <a:r>
              <a:rPr lang="en-US" altLang="zh-CN" sz="1400">
                <a:solidFill>
                  <a:srgbClr val="333333"/>
                </a:solidFill>
                <a:ea typeface="宋体" panose="02010600030101010101" pitchFamily="2" charset="-122"/>
              </a:rPr>
              <a:t>12</a:t>
            </a:r>
            <a:r>
              <a:rPr lang="zh-CN" altLang="en-US" sz="1400">
                <a:solidFill>
                  <a:srgbClr val="333333"/>
                </a:solidFill>
                <a:ea typeface="宋体" panose="02010600030101010101" pitchFamily="2" charset="-122"/>
              </a:rPr>
              <a:t>位。</a:t>
            </a:r>
            <a:r>
              <a:rPr lang="en-US" altLang="zh-CN" sz="1400">
                <a:solidFill>
                  <a:srgbClr val="333333"/>
                </a:solidFill>
                <a:ea typeface="宋体" panose="02010600030101010101" pitchFamily="2" charset="-122"/>
              </a:rPr>
              <a:t>VID=0 </a:t>
            </a:r>
            <a:r>
              <a:rPr lang="zh-CN" altLang="en-US" sz="1400">
                <a:solidFill>
                  <a:srgbClr val="333333"/>
                </a:solidFill>
                <a:ea typeface="宋体" panose="02010600030101010101" pitchFamily="2" charset="-122"/>
              </a:rPr>
              <a:t>用于识别帧优先级。 </a:t>
            </a:r>
            <a:r>
              <a:rPr lang="en-US" altLang="zh-CN" sz="1400">
                <a:solidFill>
                  <a:srgbClr val="333333"/>
                </a:solidFill>
                <a:ea typeface="宋体" panose="02010600030101010101" pitchFamily="2" charset="-122"/>
              </a:rPr>
              <a:t>4095</a:t>
            </a:r>
            <a:r>
              <a:rPr lang="zh-CN" altLang="en-US" sz="1400">
                <a:solidFill>
                  <a:srgbClr val="333333"/>
                </a:solidFill>
                <a:ea typeface="宋体" panose="02010600030101010101" pitchFamily="2" charset="-122"/>
              </a:rPr>
              <a:t>（</a:t>
            </a:r>
            <a:r>
              <a:rPr lang="en-US" altLang="zh-CN" sz="1400">
                <a:solidFill>
                  <a:srgbClr val="333333"/>
                </a:solidFill>
                <a:ea typeface="宋体" panose="02010600030101010101" pitchFamily="2" charset="-122"/>
              </a:rPr>
              <a:t>FFF</a:t>
            </a:r>
            <a:r>
              <a:rPr lang="zh-CN" altLang="en-US" sz="1400">
                <a:solidFill>
                  <a:srgbClr val="333333"/>
                </a:solidFill>
                <a:ea typeface="宋体" panose="02010600030101010101" pitchFamily="2" charset="-122"/>
              </a:rPr>
              <a:t>）作为预留值，所以 </a:t>
            </a:r>
            <a:r>
              <a:rPr lang="en-US" altLang="zh-CN" sz="1400">
                <a:solidFill>
                  <a:srgbClr val="333333"/>
                </a:solidFill>
                <a:ea typeface="宋体" panose="02010600030101010101" pitchFamily="2" charset="-122"/>
              </a:rPr>
              <a:t>VLAN</a:t>
            </a:r>
            <a:r>
              <a:rPr lang="zh-CN" altLang="en-US" sz="1400">
                <a:solidFill>
                  <a:srgbClr val="333333"/>
                </a:solidFill>
                <a:ea typeface="宋体" panose="02010600030101010101" pitchFamily="2" charset="-122"/>
              </a:rPr>
              <a:t>配置的最大可能值为</a:t>
            </a:r>
            <a:r>
              <a:rPr lang="en-US" altLang="zh-CN" sz="1400">
                <a:solidFill>
                  <a:srgbClr val="333333"/>
                </a:solidFill>
                <a:ea typeface="宋体" panose="02010600030101010101" pitchFamily="2" charset="-122"/>
              </a:rPr>
              <a:t>4094</a:t>
            </a:r>
            <a:r>
              <a:rPr lang="zh-CN" altLang="en-US" sz="1400">
                <a:solidFill>
                  <a:srgbClr val="333333"/>
                </a:solidFill>
                <a:ea typeface="宋体" panose="02010600030101010101" pitchFamily="2" charset="-122"/>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1A2B2D2-F643-431C-AE1F-440F7168CF69}" type="datetime1">
              <a:rPr lang="zh-CN" altLang="en-US" smtClean="0"/>
              <a:pPr/>
              <a:t>2019/10/24</a:t>
            </a:fld>
            <a:endParaRPr lang="en-US" altLang="zh-CN" smtClean="0"/>
          </a:p>
        </p:txBody>
      </p:sp>
      <p:sp>
        <p:nvSpPr>
          <p:cNvPr id="8704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704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95D5FAB-C0F5-42CE-B649-690DC584C8F0}" type="slidenum">
              <a:rPr lang="zh-CN" altLang="en-US" smtClean="0"/>
              <a:pPr/>
              <a:t>82</a:t>
            </a:fld>
            <a:endParaRPr lang="en-US" altLang="zh-CN" smtClean="0"/>
          </a:p>
        </p:txBody>
      </p:sp>
      <p:sp>
        <p:nvSpPr>
          <p:cNvPr id="87045" name="Rectangle 2"/>
          <p:cNvSpPr>
            <a:spLocks noGrp="1" noChangeArrowheads="1"/>
          </p:cNvSpPr>
          <p:nvPr>
            <p:ph type="title"/>
          </p:nvPr>
        </p:nvSpPr>
        <p:spPr>
          <a:xfrm>
            <a:off x="0" y="0"/>
            <a:ext cx="9144000" cy="993775"/>
          </a:xfrm>
        </p:spPr>
        <p:txBody>
          <a:bodyPr/>
          <a:lstStyle/>
          <a:p>
            <a:pPr eaLnBrk="1" hangingPunct="1"/>
            <a:r>
              <a:rPr lang="en-US" altLang="zh-CN" smtClean="0">
                <a:ea typeface="宋体" panose="02010600030101010101" pitchFamily="2" charset="-122"/>
              </a:rPr>
              <a:t>Summary</a:t>
            </a:r>
          </a:p>
        </p:txBody>
      </p:sp>
      <p:sp>
        <p:nvSpPr>
          <p:cNvPr id="87046" name="Rectangle 3"/>
          <p:cNvSpPr>
            <a:spLocks noGrp="1" noChangeArrowheads="1"/>
          </p:cNvSpPr>
          <p:nvPr>
            <p:ph type="body" idx="1"/>
          </p:nvPr>
        </p:nvSpPr>
        <p:spPr>
          <a:xfrm>
            <a:off x="0" y="5791200"/>
            <a:ext cx="9144000" cy="838200"/>
          </a:xfrm>
        </p:spPr>
        <p:txBody>
          <a:bodyPr/>
          <a:lstStyle/>
          <a:p>
            <a:pPr algn="ctr" eaLnBrk="1" hangingPunct="1">
              <a:buFontTx/>
              <a:buNone/>
            </a:pPr>
            <a:r>
              <a:rPr lang="en-US" altLang="zh-CN" smtClean="0">
                <a:ea typeface="宋体" panose="02010600030101010101" pitchFamily="2" charset="-122"/>
              </a:rPr>
              <a:t>Channel allocation methods and systems for a common channel.</a:t>
            </a:r>
          </a:p>
        </p:txBody>
      </p:sp>
      <p:pic>
        <p:nvPicPr>
          <p:cNvPr id="87047" name="Picture 4" descr="4-5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92250" y="730250"/>
            <a:ext cx="6454775" cy="5078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977CA60-C523-4777-9B65-4FADF57DB254}" type="datetime1">
              <a:rPr lang="zh-CN" altLang="en-US" smtClean="0"/>
              <a:pPr/>
              <a:t>2019/10/24</a:t>
            </a:fld>
            <a:endParaRPr lang="en-US" altLang="zh-CN" smtClean="0"/>
          </a:p>
        </p:txBody>
      </p:sp>
      <p:sp>
        <p:nvSpPr>
          <p:cNvPr id="8806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806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67B8F29-2EC1-455B-98B9-225E7FDDCF69}" type="slidenum">
              <a:rPr lang="zh-CN" altLang="en-US" smtClean="0"/>
              <a:pPr/>
              <a:t>83</a:t>
            </a:fld>
            <a:endParaRPr lang="en-US" altLang="zh-CN" smtClean="0"/>
          </a:p>
        </p:txBody>
      </p:sp>
      <p:sp>
        <p:nvSpPr>
          <p:cNvPr id="88069" name="Rectangle 4"/>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作业</a:t>
            </a:r>
          </a:p>
        </p:txBody>
      </p:sp>
      <p:sp>
        <p:nvSpPr>
          <p:cNvPr id="88070" name="Rectangle 5"/>
          <p:cNvSpPr>
            <a:spLocks noGrp="1" noChangeArrowheads="1"/>
          </p:cNvSpPr>
          <p:nvPr>
            <p:ph type="body" idx="1"/>
          </p:nvPr>
        </p:nvSpPr>
        <p:spPr>
          <a:xfrm>
            <a:off x="501650" y="1428750"/>
            <a:ext cx="7816850" cy="2808288"/>
          </a:xfrm>
          <a:noFill/>
        </p:spPr>
        <p:txBody>
          <a:bodyPr/>
          <a:lstStyle/>
          <a:p>
            <a:pPr eaLnBrk="1" hangingPunct="1">
              <a:buFontTx/>
              <a:buNone/>
            </a:pPr>
            <a:r>
              <a:rPr lang="en-US" altLang="zh-CN" smtClean="0">
                <a:ea typeface="宋体" panose="02010600030101010101" pitchFamily="2" charset="-122"/>
              </a:rPr>
              <a:t>4.2, 4.4, 4.13</a:t>
            </a:r>
            <a:r>
              <a:rPr lang="zh-CN" altLang="en-US" smtClean="0">
                <a:ea typeface="宋体" panose="02010600030101010101" pitchFamily="2" charset="-122"/>
              </a:rPr>
              <a:t>，</a:t>
            </a:r>
            <a:r>
              <a:rPr lang="en-US" altLang="zh-CN" smtClean="0">
                <a:ea typeface="宋体" panose="02010600030101010101" pitchFamily="2" charset="-122"/>
              </a:rPr>
              <a:t>4.14, 4.15</a:t>
            </a:r>
            <a:r>
              <a:rPr lang="zh-CN" altLang="en-US" smtClean="0">
                <a:ea typeface="宋体" panose="02010600030101010101" pitchFamily="2" charset="-122"/>
              </a:rPr>
              <a:t>，</a:t>
            </a:r>
            <a:r>
              <a:rPr lang="en-US" altLang="zh-CN" smtClean="0">
                <a:ea typeface="宋体" panose="02010600030101010101" pitchFamily="2" charset="-122"/>
              </a:rPr>
              <a:t>4.16, 4.18, 4.25, 4.36, 4.39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1FB5A2-4F57-4AC0-B050-F6F541159372}" type="datetime1">
              <a:rPr lang="zh-CN" altLang="en-US" smtClean="0"/>
              <a:pPr/>
              <a:t>2019/10/24</a:t>
            </a:fld>
            <a:endParaRPr lang="en-US" altLang="zh-CN" smtClean="0"/>
          </a:p>
        </p:txBody>
      </p:sp>
      <p:sp>
        <p:nvSpPr>
          <p:cNvPr id="1229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29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9ED7167-61BD-4192-9092-695F62F22D63}" type="slidenum">
              <a:rPr lang="zh-CN" altLang="en-US" smtClean="0"/>
              <a:pPr/>
              <a:t>9</a:t>
            </a:fld>
            <a:endParaRPr lang="en-US" altLang="zh-CN" smtClean="0"/>
          </a:p>
        </p:txBody>
      </p:sp>
      <p:sp>
        <p:nvSpPr>
          <p:cNvPr id="1229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Pure ALOHA</a:t>
            </a:r>
            <a:r>
              <a:rPr lang="zh-CN" altLang="en-US" smtClean="0">
                <a:ea typeface="宋体" panose="02010600030101010101" pitchFamily="2" charset="-122"/>
              </a:rPr>
              <a:t>（</a:t>
            </a:r>
            <a:r>
              <a:rPr lang="en-US" altLang="zh-CN" smtClean="0">
                <a:ea typeface="宋体" panose="02010600030101010101" pitchFamily="2" charset="-122"/>
              </a:rPr>
              <a:t>1</a:t>
            </a:r>
            <a:r>
              <a:rPr lang="zh-CN" altLang="en-US" smtClean="0">
                <a:ea typeface="宋体" panose="02010600030101010101" pitchFamily="2" charset="-122"/>
              </a:rPr>
              <a:t>）</a:t>
            </a:r>
          </a:p>
        </p:txBody>
      </p:sp>
      <p:sp>
        <p:nvSpPr>
          <p:cNvPr id="12294" name="Rectangle 3"/>
          <p:cNvSpPr>
            <a:spLocks noGrp="1" noChangeArrowheads="1"/>
          </p:cNvSpPr>
          <p:nvPr>
            <p:ph type="body" idx="1"/>
          </p:nvPr>
        </p:nvSpPr>
        <p:spPr>
          <a:xfrm>
            <a:off x="357188" y="4278313"/>
            <a:ext cx="9144000" cy="838200"/>
          </a:xfrm>
        </p:spPr>
        <p:txBody>
          <a:bodyPr/>
          <a:lstStyle/>
          <a:p>
            <a:pPr eaLnBrk="1" hangingPunct="1">
              <a:lnSpc>
                <a:spcPct val="80000"/>
              </a:lnSpc>
              <a:buFontTx/>
              <a:buNone/>
            </a:pPr>
            <a:r>
              <a:rPr lang="en-US" altLang="zh-CN" b="1" smtClean="0">
                <a:ea typeface="宋体" panose="02010600030101010101" pitchFamily="2" charset="-122"/>
              </a:rPr>
              <a:t>In pure ALOHA</a:t>
            </a:r>
          </a:p>
          <a:p>
            <a:pPr lvl="1" eaLnBrk="1" hangingPunct="1">
              <a:lnSpc>
                <a:spcPct val="80000"/>
              </a:lnSpc>
            </a:pPr>
            <a:r>
              <a:rPr lang="en-US" altLang="zh-CN" sz="2400" b="1" smtClean="0">
                <a:ea typeface="宋体" panose="02010600030101010101" pitchFamily="2" charset="-122"/>
              </a:rPr>
              <a:t>Frames are transmitted at completely arbitrary times.</a:t>
            </a:r>
          </a:p>
          <a:p>
            <a:pPr lvl="1" eaLnBrk="1" hangingPunct="1">
              <a:lnSpc>
                <a:spcPct val="80000"/>
              </a:lnSpc>
            </a:pPr>
            <a:r>
              <a:rPr lang="en-US" altLang="zh-CN" sz="2400" b="1" smtClean="0">
                <a:ea typeface="宋体" panose="02010600030101010101" pitchFamily="2" charset="-122"/>
              </a:rPr>
              <a:t>Listen when sending to detect collision </a:t>
            </a:r>
          </a:p>
          <a:p>
            <a:pPr lvl="1" eaLnBrk="1" hangingPunct="1">
              <a:lnSpc>
                <a:spcPct val="80000"/>
              </a:lnSpc>
            </a:pPr>
            <a:r>
              <a:rPr lang="en-US" altLang="zh-CN" sz="2400" b="1" smtClean="0">
                <a:ea typeface="宋体" panose="02010600030101010101" pitchFamily="2" charset="-122"/>
              </a:rPr>
              <a:t>If collision, delay a random time and retransmit.</a:t>
            </a:r>
          </a:p>
        </p:txBody>
      </p:sp>
      <p:pic>
        <p:nvPicPr>
          <p:cNvPr id="12295"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565275" y="1143000"/>
            <a:ext cx="5634038" cy="276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arvin liu">
  <a:themeElements>
    <a:clrScheme name="marvin li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arvin liu">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marvin liu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rvin li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rvin liu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rvin liu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rvin liu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rvin liu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rvin liu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Tannenbaum</Template>
  <TotalTime>2354</TotalTime>
  <Words>4228</Words>
  <Application>Microsoft Office PowerPoint</Application>
  <PresentationFormat>全屏显示(4:3)</PresentationFormat>
  <Paragraphs>628</Paragraphs>
  <Slides>83</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85" baseType="lpstr">
      <vt:lpstr>marvin liu</vt:lpstr>
      <vt:lpstr>Equation</vt:lpstr>
      <vt:lpstr>The Medium Access Control Sublayer</vt:lpstr>
      <vt:lpstr>幻灯片 2</vt:lpstr>
      <vt:lpstr>幻灯片 3</vt:lpstr>
      <vt:lpstr>The Channel Allocation Problem(1)</vt:lpstr>
      <vt:lpstr>The Channel Allocation Problem(2)</vt:lpstr>
      <vt:lpstr>The Channel Allocation Problem(3)</vt:lpstr>
      <vt:lpstr>Dynamic Channel Allocation in LANs and MANs</vt:lpstr>
      <vt:lpstr>Multiple Access Protocols</vt:lpstr>
      <vt:lpstr>Pure ALOHA（1）</vt:lpstr>
      <vt:lpstr>Pure ALOHA（2）</vt:lpstr>
      <vt:lpstr>Pure ALOHA (3)</vt:lpstr>
      <vt:lpstr> Pure ALOHA(4)</vt:lpstr>
      <vt:lpstr>Slotted ALOHA</vt:lpstr>
      <vt:lpstr>ALOHA </vt:lpstr>
      <vt:lpstr>  ALOHA  </vt:lpstr>
      <vt:lpstr>CSMA（载波监听多路访问）</vt:lpstr>
      <vt:lpstr>幻灯片 17</vt:lpstr>
      <vt:lpstr>幻灯片 18</vt:lpstr>
      <vt:lpstr>幻灯片 19</vt:lpstr>
      <vt:lpstr>幻灯片 20</vt:lpstr>
      <vt:lpstr>Persistent（持续） and Nonpersistent（非持续） CSMA(1)</vt:lpstr>
      <vt:lpstr>幻灯片 22</vt:lpstr>
      <vt:lpstr>幻灯片 23</vt:lpstr>
      <vt:lpstr>CSMA/CD（续）</vt:lpstr>
      <vt:lpstr>CSMA/CD（续）</vt:lpstr>
      <vt:lpstr>CSMA with Collision Detection （带冲突检测的载波侦听多路访问）</vt:lpstr>
      <vt:lpstr>Collision-Free Protocols</vt:lpstr>
      <vt:lpstr>Collision-Free Protocols (2)</vt:lpstr>
      <vt:lpstr>Limited-Contention Protocols</vt:lpstr>
      <vt:lpstr>Wireless LAN Protocols (1)</vt:lpstr>
      <vt:lpstr>Wireless LANs (2) – Hidden terminals</vt:lpstr>
      <vt:lpstr>Wireless LANs (3) – Exposed terminals</vt:lpstr>
      <vt:lpstr>Wireless LANs (4) – MACA</vt:lpstr>
      <vt:lpstr>Ethernet</vt:lpstr>
      <vt:lpstr>幻灯片 35</vt:lpstr>
      <vt:lpstr>Ethernet Cabling</vt:lpstr>
      <vt:lpstr>幻灯片 37</vt:lpstr>
      <vt:lpstr>Ethernet Cabling (2)</vt:lpstr>
      <vt:lpstr>幻灯片 39</vt:lpstr>
      <vt:lpstr>Ethernet Cabling (3)</vt:lpstr>
      <vt:lpstr>Ethernet Cabling (4)</vt:lpstr>
      <vt:lpstr>Ethernet MAC Sublayer Protocol</vt:lpstr>
      <vt:lpstr>Ethernet MAC Sublayer Protocol</vt:lpstr>
      <vt:lpstr>Ethernet MAC Sublayer Protocol (2)</vt:lpstr>
      <vt:lpstr>The Binary Exponential Backoff Algorithm</vt:lpstr>
      <vt:lpstr>幻灯片 46</vt:lpstr>
      <vt:lpstr>Ethernet Performance</vt:lpstr>
      <vt:lpstr>Switched Ethernet</vt:lpstr>
      <vt:lpstr>Fast Ethernet</vt:lpstr>
      <vt:lpstr>Fast Ethernet (Example)</vt:lpstr>
      <vt:lpstr>Gigabit Ethernet</vt:lpstr>
      <vt:lpstr>Gigabit Ethernet (2)</vt:lpstr>
      <vt:lpstr>Wireless LANs</vt:lpstr>
      <vt:lpstr>802.11 Architecture/Protocol Stack (1)</vt:lpstr>
      <vt:lpstr>802.11 Architecture/Protocol Stack (2)</vt:lpstr>
      <vt:lpstr>802.11 MAC (1)</vt:lpstr>
      <vt:lpstr>802.11 MAC (2)</vt:lpstr>
      <vt:lpstr>802.11 MAC (3)</vt:lpstr>
      <vt:lpstr>802.11 Frames（1）</vt:lpstr>
      <vt:lpstr>802.11 Frame(2)</vt:lpstr>
      <vt:lpstr>802.11 Frame(3)</vt:lpstr>
      <vt:lpstr>Broadband Wireless</vt:lpstr>
      <vt:lpstr>802.16 Architecture/Protocol Stack (1)</vt:lpstr>
      <vt:lpstr>802.16 Architecture/Protocol Stack (2)</vt:lpstr>
      <vt:lpstr>802.16 Physical Layer</vt:lpstr>
      <vt:lpstr>802.16 MAC</vt:lpstr>
      <vt:lpstr>802.16 Frame</vt:lpstr>
      <vt:lpstr>IEEE 802.2: Logical Link Control（1）</vt:lpstr>
      <vt:lpstr>IEEE 802.2: Logical Link Control(2)</vt:lpstr>
      <vt:lpstr>Data Link Layer Switching</vt:lpstr>
      <vt:lpstr>Data Link Layer Switching</vt:lpstr>
      <vt:lpstr>Bridges from 802.x to 802.y</vt:lpstr>
      <vt:lpstr>Bridges from 802.x to 802.y (2)</vt:lpstr>
      <vt:lpstr>Local Internetworking</vt:lpstr>
      <vt:lpstr>Spanning Tree Bridges（生成树桥）</vt:lpstr>
      <vt:lpstr>Spanning Tree Bridges (2)</vt:lpstr>
      <vt:lpstr>Repeaters, Hubs, Bridges, Switches, Routers and Gateways</vt:lpstr>
      <vt:lpstr>Repeaters, Hubs, Bridges, Switches, Routers and Gateways (2)</vt:lpstr>
      <vt:lpstr>Virtual LANs</vt:lpstr>
      <vt:lpstr>Virtual LANs (2)</vt:lpstr>
      <vt:lpstr>Virtual LANs</vt:lpstr>
      <vt:lpstr>Summary</vt:lpstr>
      <vt:lpstr>作业</vt:lpstr>
    </vt:vector>
  </TitlesOfParts>
  <Company>ECNU SEI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Medium Access Sublayer</dc:title>
  <dc:creator>marvin liu</dc:creator>
  <cp:lastModifiedBy>lenovo</cp:lastModifiedBy>
  <cp:revision>111</cp:revision>
  <dcterms:created xsi:type="dcterms:W3CDTF">2002-07-09T13:17:57Z</dcterms:created>
  <dcterms:modified xsi:type="dcterms:W3CDTF">2019-10-24T01:53:47Z</dcterms:modified>
</cp:coreProperties>
</file>